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5"/>
  </p:notesMasterIdLst>
  <p:sldIdLst>
    <p:sldId id="4842" r:id="rId3"/>
    <p:sldId id="2146847491" r:id="rId4"/>
    <p:sldId id="2146847412" r:id="rId5"/>
    <p:sldId id="4863" r:id="rId6"/>
    <p:sldId id="2145707528" r:id="rId7"/>
    <p:sldId id="2145707527" r:id="rId8"/>
    <p:sldId id="2146847416" r:id="rId9"/>
    <p:sldId id="2146847399" r:id="rId10"/>
    <p:sldId id="834" r:id="rId11"/>
    <p:sldId id="2146847414" r:id="rId12"/>
    <p:sldId id="2146847413" r:id="rId13"/>
    <p:sldId id="2146847426" r:id="rId14"/>
    <p:sldId id="2146847427" r:id="rId15"/>
    <p:sldId id="2146847428" r:id="rId16"/>
    <p:sldId id="2146847400" r:id="rId17"/>
    <p:sldId id="2146847415" r:id="rId18"/>
    <p:sldId id="2146847429" r:id="rId19"/>
    <p:sldId id="2146847483" r:id="rId20"/>
    <p:sldId id="2146847437" r:id="rId21"/>
    <p:sldId id="2146847492" r:id="rId22"/>
    <p:sldId id="2146847493" r:id="rId23"/>
    <p:sldId id="2146847430" r:id="rId24"/>
    <p:sldId id="2146847484" r:id="rId25"/>
    <p:sldId id="2146847490" r:id="rId26"/>
    <p:sldId id="2146847485" r:id="rId27"/>
    <p:sldId id="2146847486" r:id="rId28"/>
    <p:sldId id="2146847488" r:id="rId29"/>
    <p:sldId id="2146847489" r:id="rId30"/>
    <p:sldId id="2145707549" r:id="rId31"/>
    <p:sldId id="2145707548" r:id="rId32"/>
    <p:sldId id="4809"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047"/>
  </p:normalViewPr>
  <p:slideViewPr>
    <p:cSldViewPr snapToGrid="0">
      <p:cViewPr varScale="1">
        <p:scale>
          <a:sx n="119" d="100"/>
          <a:sy n="119"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924D0-B89A-3945-AF6E-A8133C9301D9}"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91EA-2214-7041-83F6-40C336CE384A}" type="slidenum">
              <a:rPr lang="en-US" smtClean="0"/>
              <a:t>‹#›</a:t>
            </a:fld>
            <a:endParaRPr lang="en-US"/>
          </a:p>
        </p:txBody>
      </p:sp>
    </p:spTree>
    <p:extLst>
      <p:ext uri="{BB962C8B-B14F-4D97-AF65-F5344CB8AC3E}">
        <p14:creationId xmlns:p14="http://schemas.microsoft.com/office/powerpoint/2010/main" val="3276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phylogeographic study published in 2014 concluded that HIV originated in Kinshasa around 1920. DRC is the size of Western Europe</a:t>
            </a:r>
          </a:p>
          <a:p>
            <a:r>
              <a:rPr lang="en-GB" dirty="0"/>
              <a:t>Numerous cases pre-late 1950s of deaths due to, what with hindsight, was AIDS but the first proven case was a 1959 case identified retrospectively in the late 1990s.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Faustina"/>
              </a:rPr>
              <a:t>Data from colonial archives tells us that by the end of 1940s over one million people were travelling through Kinshasa on the railways each year; </a:t>
            </a:r>
            <a:r>
              <a:rPr lang="en-GB" b="0" i="0" dirty="0">
                <a:solidFill>
                  <a:srgbClr val="000000"/>
                </a:solidFill>
                <a:effectLst/>
                <a:latin typeface="Montserrat"/>
              </a:rPr>
              <a:t>Our genetic data tells us that HIV very quickly spread across the Democratic Republic of the Congo (a country the size of Western Europe), travelling with people along railways and waterways to reach Mbuji-</a:t>
            </a:r>
            <a:r>
              <a:rPr lang="en-GB" b="0" i="0" dirty="0" err="1">
                <a:solidFill>
                  <a:srgbClr val="000000"/>
                </a:solidFill>
                <a:effectLst/>
                <a:latin typeface="Montserrat"/>
              </a:rPr>
              <a:t>Mayi</a:t>
            </a:r>
            <a:r>
              <a:rPr lang="en-GB" b="0" i="0" dirty="0">
                <a:solidFill>
                  <a:srgbClr val="000000"/>
                </a:solidFill>
                <a:effectLst/>
                <a:latin typeface="Montserrat"/>
              </a:rPr>
              <a:t> and Lubumbashi in the extreme South and Kisangani in the far North by the end of the 1930s and early 1950s</a:t>
            </a:r>
            <a:br>
              <a:rPr lang="en-GB" dirty="0"/>
            </a:br>
            <a:r>
              <a:rPr lang="en-GB" dirty="0"/>
              <a:t>https://economictimes.indiatimes.com/magazines/panache/origin-of-aids-found-study-reveals-hiv-pandemic-started-in-kinshasa-in-1920s/articleshow/44199722.cms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18 months starting in 1917, French physician Eugene </a:t>
            </a:r>
            <a:r>
              <a:rPr lang="en-GB" sz="1200" b="0" i="0" kern="1200" dirty="0" err="1">
                <a:solidFill>
                  <a:schemeClr val="tx1"/>
                </a:solidFill>
                <a:effectLst/>
                <a:latin typeface="+mn-lt"/>
                <a:ea typeface="+mn-ea"/>
                <a:cs typeface="+mn-cs"/>
              </a:rPr>
              <a:t>Jamot</a:t>
            </a:r>
            <a:r>
              <a:rPr lang="en-GB" sz="1200" b="0" i="0" kern="1200" dirty="0">
                <a:solidFill>
                  <a:schemeClr val="tx1"/>
                </a:solidFill>
                <a:effectLst/>
                <a:latin typeface="+mn-lt"/>
                <a:ea typeface="+mn-ea"/>
                <a:cs typeface="+mn-cs"/>
              </a:rPr>
              <a:t> treated 5347 cases of African trypanosomiasis (sleeping sickness) with injections of </a:t>
            </a:r>
            <a:r>
              <a:rPr lang="en-GB" sz="1200" b="0" i="0" kern="1200" dirty="0" err="1">
                <a:solidFill>
                  <a:schemeClr val="tx1"/>
                </a:solidFill>
                <a:effectLst/>
                <a:latin typeface="+mn-lt"/>
                <a:ea typeface="+mn-ea"/>
                <a:cs typeface="+mn-cs"/>
              </a:rPr>
              <a:t>atoxyl</a:t>
            </a:r>
            <a:r>
              <a:rPr lang="en-GB" sz="1200" b="0" i="0" kern="1200" dirty="0">
                <a:solidFill>
                  <a:schemeClr val="tx1"/>
                </a:solidFill>
                <a:effectLst/>
                <a:latin typeface="+mn-lt"/>
                <a:ea typeface="+mn-ea"/>
                <a:cs typeface="+mn-cs"/>
              </a:rPr>
              <a:t>, a toxic arsenical, using 6 syringes, some patients developed hepatitis……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Numerous papers have been written on the ‘injection theory’ of HIV genesis but it is often overlooked – the widespread use of transfusions, injectable treatments &amp; re-use of injecting equipment may have contributed more than has been appreciated; tendency to assume heterosexual transmission, and an emphasis on concurrency, may have led to downplaying of iatrogenic transmission and under-reporting of MSM who identify as heterosexual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https://www.ncbi.nlm.nih.gov/pmc/articles/PMC4254776/</a:t>
            </a:r>
          </a:p>
        </p:txBody>
      </p:sp>
      <p:sp>
        <p:nvSpPr>
          <p:cNvPr id="4" name="Slide Number Placeholder 3"/>
          <p:cNvSpPr>
            <a:spLocks noGrp="1"/>
          </p:cNvSpPr>
          <p:nvPr>
            <p:ph type="sldNum" sz="quarter" idx="5"/>
          </p:nvPr>
        </p:nvSpPr>
        <p:spPr/>
        <p:txBody>
          <a:bodyPr/>
          <a:lstStyle/>
          <a:p>
            <a:fld id="{14A6357F-4205-4B43-BAC7-91F347A9CD4E}" type="slidenum">
              <a:rPr lang="en-US" smtClean="0"/>
              <a:t>5</a:t>
            </a:fld>
            <a:endParaRPr lang="en-US"/>
          </a:p>
        </p:txBody>
      </p:sp>
    </p:spTree>
    <p:extLst>
      <p:ext uri="{BB962C8B-B14F-4D97-AF65-F5344CB8AC3E}">
        <p14:creationId xmlns:p14="http://schemas.microsoft.com/office/powerpoint/2010/main" val="221209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1981: June 1</a:t>
            </a:r>
            <a:r>
              <a:rPr lang="en-GB" baseline="30000" dirty="0"/>
              <a:t>st</a:t>
            </a:r>
            <a:r>
              <a:rPr lang="en-GB" dirty="0"/>
              <a:t> cases of PCP, then KS, then other OIs in gay men in US – first clinical reports of AIDS</a:t>
            </a:r>
          </a:p>
          <a:p>
            <a:r>
              <a:rPr lang="en-GB" dirty="0"/>
              <a:t>July 1981: press referring to ‘Gay men’s pneumonia followed by ‘gay cancer’</a:t>
            </a:r>
          </a:p>
          <a:p>
            <a:r>
              <a:rPr lang="en-GB" dirty="0"/>
              <a:t>August 1981: of 108 KS/PCP cases, 107 male, most gay/bisexual and 40% had died</a:t>
            </a:r>
          </a:p>
          <a:p>
            <a:r>
              <a:rPr lang="en-GB" dirty="0"/>
              <a:t>December 1981: 5 black infants with OI </a:t>
            </a:r>
            <a:r>
              <a:rPr lang="en-GB" dirty="0" err="1"/>
              <a:t>incl</a:t>
            </a:r>
            <a:r>
              <a:rPr lang="en-GB" dirty="0"/>
              <a:t> PCP, at least 3 born to mum’s who use drugs or engage in sex work</a:t>
            </a:r>
          </a:p>
          <a:p>
            <a:r>
              <a:rPr lang="en-GB" dirty="0"/>
              <a:t>By end of 1981 337 reported cases in US, 130 already dead</a:t>
            </a:r>
          </a:p>
        </p:txBody>
      </p:sp>
      <p:sp>
        <p:nvSpPr>
          <p:cNvPr id="4" name="Slide Number Placeholder 3"/>
          <p:cNvSpPr>
            <a:spLocks noGrp="1"/>
          </p:cNvSpPr>
          <p:nvPr>
            <p:ph type="sldNum" sz="quarter" idx="5"/>
          </p:nvPr>
        </p:nvSpPr>
        <p:spPr/>
        <p:txBody>
          <a:bodyPr/>
          <a:lstStyle/>
          <a:p>
            <a:fld id="{14A6357F-4205-4B43-BAC7-91F347A9CD4E}" type="slidenum">
              <a:rPr lang="en-US" smtClean="0"/>
              <a:t>6</a:t>
            </a:fld>
            <a:endParaRPr lang="en-US"/>
          </a:p>
        </p:txBody>
      </p:sp>
    </p:spTree>
    <p:extLst>
      <p:ext uri="{BB962C8B-B14F-4D97-AF65-F5344CB8AC3E}">
        <p14:creationId xmlns:p14="http://schemas.microsoft.com/office/powerpoint/2010/main" val="409898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6488"/>
            <a:ext cx="2971800"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nchor="b"/>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BA24B5-8C9C-9F4A-8AC2-CD4D53952C9A}" type="slidenum">
              <a:rPr kumimoji="0" lang="en-GB" sz="1200" b="1" i="0" u="none" strike="noStrike" kern="1200" cap="none" spc="0" normalizeH="0" baseline="0" noProof="0">
                <a:ln>
                  <a:noFill/>
                </a:ln>
                <a:solidFill>
                  <a:srgbClr val="000000"/>
                </a:solidFill>
                <a:effectLst/>
                <a:uLnTx/>
                <a:uFillTx/>
                <a:latin typeface="Arial"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srgbClr val="000000"/>
              </a:solidFill>
              <a:effectLst/>
              <a:uLnTx/>
              <a:uFillTx/>
              <a:latin typeface="Arial" charset="0"/>
              <a:cs typeface="MS PGothic" charset="0"/>
            </a:endParaRPr>
          </a:p>
        </p:txBody>
      </p:sp>
      <p:sp>
        <p:nvSpPr>
          <p:cNvPr id="44034" name="Rectangle 2"/>
          <p:cNvSpPr>
            <a:spLocks noGrp="1" noRot="1" noChangeAspect="1" noChangeArrowheads="1" noTextEdit="1"/>
          </p:cNvSpPr>
          <p:nvPr>
            <p:ph type="sldImg"/>
          </p:nvPr>
        </p:nvSpPr>
        <p:spPr>
          <a:xfrm>
            <a:off x="395288" y="692150"/>
            <a:ext cx="6072187" cy="3416300"/>
          </a:xfrm>
          <a:ln/>
        </p:spPr>
      </p:sp>
      <p:sp>
        <p:nvSpPr>
          <p:cNvPr id="44035" name="Rectangle 3"/>
          <p:cNvSpPr>
            <a:spLocks noGrp="1" noChangeArrowheads="1"/>
          </p:cNvSpPr>
          <p:nvPr>
            <p:ph type="body" idx="1"/>
          </p:nvPr>
        </p:nvSpPr>
        <p:spPr>
          <a:xfrm>
            <a:off x="1427163" y="4906156"/>
            <a:ext cx="4098925" cy="33930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9749" tIns="44087" rIns="89749" bIns="44087"/>
          <a:lstStyle/>
          <a:p>
            <a:pPr eaLnBrk="1" hangingPunct="1">
              <a:spcBef>
                <a:spcPct val="0"/>
              </a:spcBef>
            </a:pPr>
            <a:endParaRPr lang="en-US">
              <a:ea typeface="ヒラギノ角ゴ Pro W3" charset="0"/>
              <a:cs typeface="Arial" charset="0"/>
            </a:endParaRPr>
          </a:p>
        </p:txBody>
      </p:sp>
    </p:spTree>
    <p:extLst>
      <p:ext uri="{BB962C8B-B14F-4D97-AF65-F5344CB8AC3E}">
        <p14:creationId xmlns:p14="http://schemas.microsoft.com/office/powerpoint/2010/main" val="262648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C8728C-B60E-4635-89A4-AB7DCEEAE952}" type="slidenum">
              <a:rPr lang="en-GB" smtClean="0"/>
              <a:t>15</a:t>
            </a:fld>
            <a:endParaRPr lang="en-GB"/>
          </a:p>
        </p:txBody>
      </p:sp>
    </p:spTree>
    <p:extLst>
      <p:ext uri="{BB962C8B-B14F-4D97-AF65-F5344CB8AC3E}">
        <p14:creationId xmlns:p14="http://schemas.microsoft.com/office/powerpoint/2010/main" val="117840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6357F-4205-4B43-BAC7-91F347A9CD4E}" type="slidenum">
              <a:rPr lang="en-US" smtClean="0"/>
              <a:t>18</a:t>
            </a:fld>
            <a:endParaRPr lang="en-US"/>
          </a:p>
        </p:txBody>
      </p:sp>
    </p:spTree>
    <p:extLst>
      <p:ext uri="{BB962C8B-B14F-4D97-AF65-F5344CB8AC3E}">
        <p14:creationId xmlns:p14="http://schemas.microsoft.com/office/powerpoint/2010/main" val="277678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B229-659F-F2ED-2186-C5F057EDE2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8AB2D4A-EB90-610A-53B4-B94B89FE4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B5C812-7D1A-677A-B1CB-A3F2DF02FB14}"/>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A5A3941E-7EED-79F8-B1E9-74B3F2303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9B47D-8C22-D642-34A6-7813DF1F204C}"/>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207171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75BC-C2E3-B4DA-86F0-117DAC21D1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2A8AB1-302F-901A-7FEE-9D5D004D3E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FF4A72-7C92-3210-47A8-F91E89E2E259}"/>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5CAD66AD-8195-1F7C-5B2D-23ADA5268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D690E-F7F3-B2E8-3CC7-2485376E8E1F}"/>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372029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2CFB8-8BD9-E854-EA4E-6ED6CA5DAC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58A670-8182-86FF-FAE7-2344C46B8F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00FB43-0E1A-1C8A-96E0-7EC00D2A6470}"/>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D2A5AE75-9CF0-B6D1-2D8A-A42AC060D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7D9CA-16E0-C41E-93EA-FBE1873999B7}"/>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425973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DF969DD-1F8F-7740-8F21-F30EF96BE452}"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3718347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F969DD-1F8F-7740-8F21-F30EF96BE452}"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212935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F969DD-1F8F-7740-8F21-F30EF96BE452}"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234508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DF969DD-1F8F-7740-8F21-F30EF96BE452}"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362455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DF969DD-1F8F-7740-8F21-F30EF96BE452}" type="datetimeFigureOut">
              <a:rPr lang="en-US" smtClean="0"/>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246542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F969DD-1F8F-7740-8F21-F30EF96BE452}" type="datetimeFigureOut">
              <a:rPr lang="en-US" smtClean="0"/>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3271201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969DD-1F8F-7740-8F21-F30EF96BE452}" type="datetimeFigureOut">
              <a:rPr lang="en-US" smtClean="0"/>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1391979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DF969DD-1F8F-7740-8F21-F30EF96BE452}"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2552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C1BA-66BE-5312-185D-3C53CBAC40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6D5EFF-CCC6-DC9F-01A1-EB2BD82233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FD20C5-8472-B835-4698-3D8281A1C38F}"/>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41FD6DB8-F75C-CD65-19D9-C78B6D0F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18AA4-7D34-A3DA-A1F5-2DC0D64F2099}"/>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688614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DF969DD-1F8F-7740-8F21-F30EF96BE452}"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119064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F969DD-1F8F-7740-8F21-F30EF96BE452}"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3423492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F969DD-1F8F-7740-8F21-F30EF96BE452}"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F9431-3450-504D-98D6-69B3B78A20D5}" type="slidenum">
              <a:rPr lang="en-US" smtClean="0"/>
              <a:t>‹#›</a:t>
            </a:fld>
            <a:endParaRPr lang="en-US"/>
          </a:p>
        </p:txBody>
      </p:sp>
    </p:spTree>
    <p:extLst>
      <p:ext uri="{BB962C8B-B14F-4D97-AF65-F5344CB8AC3E}">
        <p14:creationId xmlns:p14="http://schemas.microsoft.com/office/powerpoint/2010/main" val="32329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5"/>
            <a:ext cx="10972800" cy="77787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376363"/>
            <a:ext cx="5384800"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376363"/>
            <a:ext cx="5384800"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F1A7FBF1-2E89-364E-B1DF-6C2A6C373FC2}" type="slidenum">
              <a:rPr lang="en-US"/>
              <a:pPr/>
              <a:t>‹#›</a:t>
            </a:fld>
            <a:endParaRPr lang="en-US"/>
          </a:p>
        </p:txBody>
      </p:sp>
    </p:spTree>
    <p:extLst>
      <p:ext uri="{BB962C8B-B14F-4D97-AF65-F5344CB8AC3E}">
        <p14:creationId xmlns:p14="http://schemas.microsoft.com/office/powerpoint/2010/main" val="160464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DDE4-0B62-446D-5822-C69A39EC3A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BBDD21-55DF-CD86-3196-FEF712B3F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9D6CB0-990A-4641-EDDF-E31369204F7A}"/>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A8873E24-2637-F805-9E70-A73A1319C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453BB-F38E-AB04-358E-8C52902EE8BE}"/>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83644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B35-3FE4-85A3-6EA0-A41858B6E3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451F34-89B7-98DC-3A1D-4AEEB2095E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32D9D1-28CC-D900-2D64-098E8DEF85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89E3B-FD12-CD19-B623-7BCCEB769BF3}"/>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6" name="Footer Placeholder 5">
            <a:extLst>
              <a:ext uri="{FF2B5EF4-FFF2-40B4-BE49-F238E27FC236}">
                <a16:creationId xmlns:a16="http://schemas.microsoft.com/office/drawing/2014/main" id="{170E0A88-F3D8-5DC5-53A1-C16F7BA18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D8D34-DDC1-4ABA-C8CF-6833AEBE27E5}"/>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977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5DD5-8A27-93C6-1CB1-58D80C8D68E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ED64B0-04F1-115E-B8AC-CE07509B3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042FC3-A44A-46E6-2B2D-AD33BC1D0B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0C96868-984C-5AD1-E951-8748ED901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4077C-EE44-D419-2329-D944B9D718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104798-0789-51B9-1BE6-73BCF9BDDBC9}"/>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8" name="Footer Placeholder 7">
            <a:extLst>
              <a:ext uri="{FF2B5EF4-FFF2-40B4-BE49-F238E27FC236}">
                <a16:creationId xmlns:a16="http://schemas.microsoft.com/office/drawing/2014/main" id="{E9CCF9EF-D7DE-B28E-BA4C-3CCF6D93FC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A69801-22AB-6F57-66D9-8882D5714409}"/>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54987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639F-5E12-3366-B084-7DC738EA2D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B96B9F-8E5A-CF77-ED4B-8B9F394014CE}"/>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4" name="Footer Placeholder 3">
            <a:extLst>
              <a:ext uri="{FF2B5EF4-FFF2-40B4-BE49-F238E27FC236}">
                <a16:creationId xmlns:a16="http://schemas.microsoft.com/office/drawing/2014/main" id="{30AC7B19-5591-C067-3857-9D925293C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52374F-2C17-93EF-93E7-8B951AA7A869}"/>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1604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8EA94-B96A-EDEE-ABE0-0826D279873D}"/>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3" name="Footer Placeholder 2">
            <a:extLst>
              <a:ext uri="{FF2B5EF4-FFF2-40B4-BE49-F238E27FC236}">
                <a16:creationId xmlns:a16="http://schemas.microsoft.com/office/drawing/2014/main" id="{4A1AF36E-FC0C-CA59-66FF-4B474AC47D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707286-E252-4065-FF67-EDF42F3AF270}"/>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06215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E1C2-6EBE-D43E-A344-A00863234B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5E9ACC-06B2-7766-07A2-A1A653C4A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216107F-03D5-A90F-0AD8-2D11AD48C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EF96B0-AD68-32FC-6D97-19B09EEF6C5D}"/>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6" name="Footer Placeholder 5">
            <a:extLst>
              <a:ext uri="{FF2B5EF4-FFF2-40B4-BE49-F238E27FC236}">
                <a16:creationId xmlns:a16="http://schemas.microsoft.com/office/drawing/2014/main" id="{9F115623-28C1-02F3-ECD5-FC61D30BD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A148F-DEFD-2F78-8448-E16641714ED9}"/>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30100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D039-C174-20EB-CE2D-281812C812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11AE92-FE40-D5B1-8A5F-AA5D4EDEF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6B501-1A88-556B-D4E1-F90EB34FC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1BBEAC-4EF4-16FA-67F5-1A5362A61581}"/>
              </a:ext>
            </a:extLst>
          </p:cNvPr>
          <p:cNvSpPr>
            <a:spLocks noGrp="1"/>
          </p:cNvSpPr>
          <p:nvPr>
            <p:ph type="dt" sz="half" idx="10"/>
          </p:nvPr>
        </p:nvSpPr>
        <p:spPr/>
        <p:txBody>
          <a:bodyPr/>
          <a:lstStyle/>
          <a:p>
            <a:fld id="{083EB96C-290A-BA41-8BCD-26E6567D973C}" type="datetimeFigureOut">
              <a:rPr lang="en-US" smtClean="0"/>
              <a:t>2/22/23</a:t>
            </a:fld>
            <a:endParaRPr lang="en-US"/>
          </a:p>
        </p:txBody>
      </p:sp>
      <p:sp>
        <p:nvSpPr>
          <p:cNvPr id="6" name="Footer Placeholder 5">
            <a:extLst>
              <a:ext uri="{FF2B5EF4-FFF2-40B4-BE49-F238E27FC236}">
                <a16:creationId xmlns:a16="http://schemas.microsoft.com/office/drawing/2014/main" id="{91CC6364-790F-2A83-E37A-D884BD4D3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F823B-E17E-A0D1-B524-9F081BBC983B}"/>
              </a:ext>
            </a:extLst>
          </p:cNvPr>
          <p:cNvSpPr>
            <a:spLocks noGrp="1"/>
          </p:cNvSpPr>
          <p:nvPr>
            <p:ph type="sldNum" sz="quarter" idx="12"/>
          </p:nvPr>
        </p:nvSpPr>
        <p:spPr/>
        <p:txBody>
          <a:bodyPr/>
          <a:lstStyle/>
          <a:p>
            <a:fld id="{59A216AF-679F-9E49-A836-EAA4B5383697}" type="slidenum">
              <a:rPr lang="en-US" smtClean="0"/>
              <a:t>‹#›</a:t>
            </a:fld>
            <a:endParaRPr lang="en-US"/>
          </a:p>
        </p:txBody>
      </p:sp>
    </p:spTree>
    <p:extLst>
      <p:ext uri="{BB962C8B-B14F-4D97-AF65-F5344CB8AC3E}">
        <p14:creationId xmlns:p14="http://schemas.microsoft.com/office/powerpoint/2010/main" val="140178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5D58F-C263-B61A-8F1D-4BC6ACA77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C38518-D2F9-1796-428F-67E83E904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E5D7F-5732-F381-C34A-B3D4C4F56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EB96C-290A-BA41-8BCD-26E6567D973C}" type="datetimeFigureOut">
              <a:rPr lang="en-US" smtClean="0"/>
              <a:t>2/22/23</a:t>
            </a:fld>
            <a:endParaRPr lang="en-US"/>
          </a:p>
        </p:txBody>
      </p:sp>
      <p:sp>
        <p:nvSpPr>
          <p:cNvPr id="5" name="Footer Placeholder 4">
            <a:extLst>
              <a:ext uri="{FF2B5EF4-FFF2-40B4-BE49-F238E27FC236}">
                <a16:creationId xmlns:a16="http://schemas.microsoft.com/office/drawing/2014/main" id="{EA5CDE5D-D848-5829-09C8-A94D675B3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CAC27-8F29-E288-576C-4845BA8E0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216AF-679F-9E49-A836-EAA4B5383697}" type="slidenum">
              <a:rPr lang="en-US" smtClean="0"/>
              <a:t>‹#›</a:t>
            </a:fld>
            <a:endParaRPr lang="en-US"/>
          </a:p>
        </p:txBody>
      </p:sp>
    </p:spTree>
    <p:extLst>
      <p:ext uri="{BB962C8B-B14F-4D97-AF65-F5344CB8AC3E}">
        <p14:creationId xmlns:p14="http://schemas.microsoft.com/office/powerpoint/2010/main" val="116263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DF969DD-1F8F-7740-8F21-F30EF96BE452}" type="datetimeFigureOut">
              <a:rPr lang="en-US" smtClean="0"/>
              <a:t>2/22/23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3F9431-3450-504D-98D6-69B3B78A20D5}" type="slidenum">
              <a:rPr lang="en-US" smtClean="0"/>
              <a:t>‹#›</a:t>
            </a:fld>
            <a:endParaRPr lang="en-US"/>
          </a:p>
        </p:txBody>
      </p:sp>
    </p:spTree>
    <p:extLst>
      <p:ext uri="{BB962C8B-B14F-4D97-AF65-F5344CB8AC3E}">
        <p14:creationId xmlns:p14="http://schemas.microsoft.com/office/powerpoint/2010/main" val="1859687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09585" rtl="0" eaLnBrk="1" latinLnBrk="0" hangingPunct="1">
        <a:spcBef>
          <a:spcPct val="0"/>
        </a:spcBef>
        <a:buNone/>
        <a:defRPr sz="5333" b="0" i="0" kern="1200">
          <a:solidFill>
            <a:srgbClr val="800000"/>
          </a:solidFill>
          <a:latin typeface="Calibri Light"/>
          <a:ea typeface="+mj-ea"/>
          <a:cs typeface="Calibri Light"/>
        </a:defRPr>
      </a:lvl1pPr>
    </p:titleStyle>
    <p:bodyStyle>
      <a:lvl1pPr marL="457189" indent="-457189" algn="l" defTabSz="609585" rtl="0" eaLnBrk="1" latinLnBrk="0" hangingPunct="1">
        <a:spcBef>
          <a:spcPct val="20000"/>
        </a:spcBef>
        <a:buClr>
          <a:schemeClr val="accent5">
            <a:lumMod val="75000"/>
          </a:schemeClr>
        </a:buClr>
        <a:buFont typeface="Arial"/>
        <a:buChar char="•"/>
        <a:defRPr sz="3733" b="0" i="0" kern="1200">
          <a:solidFill>
            <a:schemeClr val="tx1"/>
          </a:solidFill>
          <a:latin typeface="Calibri Light"/>
          <a:ea typeface="+mn-ea"/>
          <a:cs typeface="Calibri Light"/>
        </a:defRPr>
      </a:lvl1pPr>
      <a:lvl2pPr marL="990575" indent="-380990" algn="l" defTabSz="609585" rtl="0" eaLnBrk="1" latinLnBrk="0" hangingPunct="1">
        <a:spcBef>
          <a:spcPct val="20000"/>
        </a:spcBef>
        <a:buClr>
          <a:schemeClr val="accent5">
            <a:lumMod val="75000"/>
          </a:schemeClr>
        </a:buClr>
        <a:buFont typeface="Arial"/>
        <a:buChar char="–"/>
        <a:defRPr sz="3200" b="0" i="0" kern="1200">
          <a:solidFill>
            <a:schemeClr val="tx1"/>
          </a:solidFill>
          <a:latin typeface="Calibri Light"/>
          <a:ea typeface="+mn-ea"/>
          <a:cs typeface="Calibri Light"/>
        </a:defRPr>
      </a:lvl2pPr>
      <a:lvl3pPr marL="1523962" indent="-304792" algn="l" defTabSz="609585" rtl="0" eaLnBrk="1" latinLnBrk="0" hangingPunct="1">
        <a:spcBef>
          <a:spcPct val="20000"/>
        </a:spcBef>
        <a:buClr>
          <a:schemeClr val="accent5">
            <a:lumMod val="75000"/>
          </a:schemeClr>
        </a:buClr>
        <a:buFont typeface="Arial"/>
        <a:buChar char="•"/>
        <a:defRPr sz="2667" b="0" i="0" kern="1200">
          <a:solidFill>
            <a:schemeClr val="tx1"/>
          </a:solidFill>
          <a:latin typeface="Calibri Light"/>
          <a:ea typeface="+mn-ea"/>
          <a:cs typeface="Calibri Light"/>
        </a:defRPr>
      </a:lvl3pPr>
      <a:lvl4pPr marL="2133547" indent="-304792" algn="l" defTabSz="609585" rtl="0" eaLnBrk="1" latinLnBrk="0" hangingPunct="1">
        <a:spcBef>
          <a:spcPct val="20000"/>
        </a:spcBef>
        <a:buClr>
          <a:schemeClr val="accent5">
            <a:lumMod val="75000"/>
          </a:schemeClr>
        </a:buClr>
        <a:buFont typeface="Arial"/>
        <a:buChar char="–"/>
        <a:defRPr sz="2400" b="0" i="0" kern="1200">
          <a:solidFill>
            <a:schemeClr val="tx1"/>
          </a:solidFill>
          <a:latin typeface="Calibri Light"/>
          <a:ea typeface="+mn-ea"/>
          <a:cs typeface="Calibri Light"/>
        </a:defRPr>
      </a:lvl4pPr>
      <a:lvl5pPr marL="2743131" indent="-304792" algn="l" defTabSz="609585" rtl="0" eaLnBrk="1" latinLnBrk="0" hangingPunct="1">
        <a:spcBef>
          <a:spcPct val="20000"/>
        </a:spcBef>
        <a:buClr>
          <a:schemeClr val="accent5">
            <a:lumMod val="75000"/>
          </a:schemeClr>
        </a:buClr>
        <a:buFont typeface="Arial"/>
        <a:buChar char="»"/>
        <a:defRPr sz="2400"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waters@nhs.ne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mailto:lwaters@nh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hiv/library/slideSet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700" dirty="0">
                <a:solidFill>
                  <a:schemeClr val="tx1"/>
                </a:solidFill>
              </a:rPr>
              <a:t>Challenging the myths: </a:t>
            </a:r>
            <a:br>
              <a:rPr lang="en-US" dirty="0">
                <a:solidFill>
                  <a:schemeClr val="tx1"/>
                </a:solidFill>
              </a:rPr>
            </a:br>
            <a:r>
              <a:rPr lang="en-US" sz="5400" dirty="0">
                <a:solidFill>
                  <a:schemeClr val="tx1"/>
                </a:solidFill>
              </a:rPr>
              <a:t>what does it mean to live well with HIV?</a:t>
            </a:r>
            <a:endParaRPr lang="en-US" dirty="0">
              <a:solidFill>
                <a:schemeClr val="tx1"/>
              </a:solidFill>
            </a:endParaRPr>
          </a:p>
        </p:txBody>
      </p:sp>
      <p:sp>
        <p:nvSpPr>
          <p:cNvPr id="3" name="Subtitle 2"/>
          <p:cNvSpPr>
            <a:spLocks noGrp="1"/>
          </p:cNvSpPr>
          <p:nvPr>
            <p:ph type="subTitle" idx="1"/>
          </p:nvPr>
        </p:nvSpPr>
        <p:spPr>
          <a:xfrm>
            <a:off x="1828800" y="3904223"/>
            <a:ext cx="8534400" cy="2112060"/>
          </a:xfrm>
        </p:spPr>
        <p:txBody>
          <a:bodyPr>
            <a:normAutofit fontScale="85000" lnSpcReduction="20000"/>
          </a:bodyPr>
          <a:lstStyle/>
          <a:p>
            <a:r>
              <a:rPr lang="en-US" dirty="0"/>
              <a:t>Dr Laura Waters MD FRCP</a:t>
            </a:r>
          </a:p>
          <a:p>
            <a:r>
              <a:rPr lang="en-US" dirty="0"/>
              <a:t>Consultant Physician Sexual Health &amp; HIV</a:t>
            </a:r>
          </a:p>
          <a:p>
            <a:r>
              <a:rPr lang="en-US" dirty="0"/>
              <a:t>British HIV Association Chair</a:t>
            </a:r>
          </a:p>
          <a:p>
            <a:r>
              <a:rPr lang="en-US" dirty="0"/>
              <a:t>      @drlaurajwaters              </a:t>
            </a:r>
            <a:r>
              <a:rPr lang="en-US" dirty="0">
                <a:hlinkClick r:id="rId2"/>
              </a:rPr>
              <a:t>lwaters@nhs.net</a:t>
            </a:r>
            <a:r>
              <a:rPr lang="en-US" dirty="0"/>
              <a:t>  </a:t>
            </a:r>
          </a:p>
          <a:p>
            <a:endParaRPr lang="en-US" dirty="0"/>
          </a:p>
        </p:txBody>
      </p:sp>
      <p:pic>
        <p:nvPicPr>
          <p:cNvPr id="6" name="Picture 4" descr="Free Icon | Twitter logo">
            <a:extLst>
              <a:ext uri="{FF2B5EF4-FFF2-40B4-BE49-F238E27FC236}">
                <a16:creationId xmlns:a16="http://schemas.microsoft.com/office/drawing/2014/main" id="{019B3908-2763-4EC6-9A8A-9FC1B8D31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9" y="5373385"/>
            <a:ext cx="543475" cy="543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mail Icon Large Envelope | Email icon, Png icons, Icon">
            <a:extLst>
              <a:ext uri="{FF2B5EF4-FFF2-40B4-BE49-F238E27FC236}">
                <a16:creationId xmlns:a16="http://schemas.microsoft.com/office/drawing/2014/main" id="{E57C4CFE-BE2A-4790-B3E5-555DA0C94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30" y="5373385"/>
            <a:ext cx="760991" cy="5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85263"/>
      </p:ext>
    </p:extLst>
  </p:cSld>
  <p:clrMapOvr>
    <a:masterClrMapping/>
  </p:clrMapOvr>
  <mc:AlternateContent xmlns:mc="http://schemas.openxmlformats.org/markup-compatibility/2006" xmlns:p14="http://schemas.microsoft.com/office/powerpoint/2010/main">
    <mc:Choice Requires="p14">
      <p:transition spd="slow" p14:dur="2000" advTm="29159"/>
    </mc:Choice>
    <mc:Fallback xmlns="">
      <p:transition spd="slow" advTm="291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B741-10F5-D119-8E5C-B43964B342C4}"/>
              </a:ext>
            </a:extLst>
          </p:cNvPr>
          <p:cNvSpPr>
            <a:spLocks noGrp="1"/>
          </p:cNvSpPr>
          <p:nvPr>
            <p:ph type="title"/>
          </p:nvPr>
        </p:nvSpPr>
        <p:spPr/>
        <p:txBody>
          <a:bodyPr/>
          <a:lstStyle/>
          <a:p>
            <a:r>
              <a:rPr lang="en-US" dirty="0"/>
              <a:t>It wasn’t easy….</a:t>
            </a:r>
          </a:p>
        </p:txBody>
      </p:sp>
      <p:sp>
        <p:nvSpPr>
          <p:cNvPr id="3" name="Footer Placeholder 2">
            <a:extLst>
              <a:ext uri="{FF2B5EF4-FFF2-40B4-BE49-F238E27FC236}">
                <a16:creationId xmlns:a16="http://schemas.microsoft.com/office/drawing/2014/main" id="{BAD99D64-4444-3ADB-AF71-FE72D72EF2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755E6-B9A8-A81D-6137-8582B37E5ACF}"/>
              </a:ext>
            </a:extLst>
          </p:cNvPr>
          <p:cNvSpPr>
            <a:spLocks noGrp="1"/>
          </p:cNvSpPr>
          <p:nvPr>
            <p:ph type="sldNum" sz="quarter" idx="12"/>
          </p:nvPr>
        </p:nvSpPr>
        <p:spPr/>
        <p:txBody>
          <a:bodyPr/>
          <a:lstStyle/>
          <a:p>
            <a:fld id="{613F9431-3450-504D-98D6-69B3B78A20D5}" type="slidenum">
              <a:rPr lang="en-US" smtClean="0"/>
              <a:t>10</a:t>
            </a:fld>
            <a:endParaRPr lang="en-US"/>
          </a:p>
        </p:txBody>
      </p:sp>
      <p:pic>
        <p:nvPicPr>
          <p:cNvPr id="1026" name="Picture 2" descr="Free Pill Clipart Black And White, Download Free Pill Clipart Black And  White png images, Free ClipArts on Clipart Library">
            <a:extLst>
              <a:ext uri="{FF2B5EF4-FFF2-40B4-BE49-F238E27FC236}">
                <a16:creationId xmlns:a16="http://schemas.microsoft.com/office/drawing/2014/main" id="{81A6B6BB-D1D5-B183-C06C-559B5B397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69" y="1219860"/>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ill Clipart Black And White, Download Free Pill Clipart Black And  White png images, Free ClipArts on Clipart Library">
            <a:extLst>
              <a:ext uri="{FF2B5EF4-FFF2-40B4-BE49-F238E27FC236}">
                <a16:creationId xmlns:a16="http://schemas.microsoft.com/office/drawing/2014/main" id="{63CC29A1-8AA7-1BEA-D597-68146F359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 y="969871"/>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Pill Clipart Black And White, Download Free Pill Clipart Black And  White png images, Free ClipArts on Clipart Library">
            <a:extLst>
              <a:ext uri="{FF2B5EF4-FFF2-40B4-BE49-F238E27FC236}">
                <a16:creationId xmlns:a16="http://schemas.microsoft.com/office/drawing/2014/main" id="{231DBBEC-FE0E-112B-4887-2FAF0F68C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953" y="2206182"/>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Pill Clipart Black And White, Download Free Pill Clipart Black And  White png images, Free ClipArts on Clipart Library">
            <a:extLst>
              <a:ext uri="{FF2B5EF4-FFF2-40B4-BE49-F238E27FC236}">
                <a16:creationId xmlns:a16="http://schemas.microsoft.com/office/drawing/2014/main" id="{551C61E0-5725-B6F2-D859-7650E339C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86" y="2403146"/>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Pill Clipart Black And White, Download Free Pill Clipart Black And  White png images, Free ClipArts on Clipart Library">
            <a:extLst>
              <a:ext uri="{FF2B5EF4-FFF2-40B4-BE49-F238E27FC236}">
                <a16:creationId xmlns:a16="http://schemas.microsoft.com/office/drawing/2014/main" id="{9C3ABBE9-FD80-EF7E-F249-1A13DC413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 y="2252353"/>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Pill Clipart Black And White, Download Free Pill Clipart Black And  White png images, Free ClipArts on Clipart Library">
            <a:extLst>
              <a:ext uri="{FF2B5EF4-FFF2-40B4-BE49-F238E27FC236}">
                <a16:creationId xmlns:a16="http://schemas.microsoft.com/office/drawing/2014/main" id="{52BAF98A-48E0-A800-7CD4-55E3A891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81" y="3801633"/>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Pill Clipart Black And White, Download Free Pill Clipart Black And  White png images, Free ClipArts on Clipart Library">
            <a:extLst>
              <a:ext uri="{FF2B5EF4-FFF2-40B4-BE49-F238E27FC236}">
                <a16:creationId xmlns:a16="http://schemas.microsoft.com/office/drawing/2014/main" id="{F3836DBD-FAF2-5A59-6B9B-0484C2C4C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28" y="5969415"/>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Pill Clipart Black And White, Download Free Pill Clipart Black And  White png images, Free ClipArts on Clipart Library">
            <a:extLst>
              <a:ext uri="{FF2B5EF4-FFF2-40B4-BE49-F238E27FC236}">
                <a16:creationId xmlns:a16="http://schemas.microsoft.com/office/drawing/2014/main" id="{56E841F7-EFE6-0A8C-FCFA-F3BB81231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16" y="3714216"/>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Pill Clipart Black And White, Download Free Pill Clipart Black And  White png images, Free ClipArts on Clipart Library">
            <a:extLst>
              <a:ext uri="{FF2B5EF4-FFF2-40B4-BE49-F238E27FC236}">
                <a16:creationId xmlns:a16="http://schemas.microsoft.com/office/drawing/2014/main" id="{5C0E0760-C2F8-58F9-A6E1-C37F83A74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916" y="2785223"/>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Pill Clipart Black And White, Download Free Pill Clipart Black And  White png images, Free ClipArts on Clipart Library">
            <a:extLst>
              <a:ext uri="{FF2B5EF4-FFF2-40B4-BE49-F238E27FC236}">
                <a16:creationId xmlns:a16="http://schemas.microsoft.com/office/drawing/2014/main" id="{0FD6A893-89E3-EE10-622F-2B4A9EDCB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635" y="1642223"/>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Pill Clipart Black And White, Download Free Pill Clipart Black And  White png images, Free ClipArts on Clipart Library">
            <a:extLst>
              <a:ext uri="{FF2B5EF4-FFF2-40B4-BE49-F238E27FC236}">
                <a16:creationId xmlns:a16="http://schemas.microsoft.com/office/drawing/2014/main" id="{AF7CAD69-191A-4A1B-15F1-A2F409BA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339" y="3928222"/>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Pill Clipart Black And White, Download Free Pill Clipart Black And  White png images, Free ClipArts on Clipart Library">
            <a:extLst>
              <a:ext uri="{FF2B5EF4-FFF2-40B4-BE49-F238E27FC236}">
                <a16:creationId xmlns:a16="http://schemas.microsoft.com/office/drawing/2014/main" id="{60C4DBCE-2394-AE8B-87C9-95C78A6C1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410" y="5692038"/>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Pill Clipart Black And White, Download Free Pill Clipart Black And  White png images, Free ClipArts on Clipart Library">
            <a:extLst>
              <a:ext uri="{FF2B5EF4-FFF2-40B4-BE49-F238E27FC236}">
                <a16:creationId xmlns:a16="http://schemas.microsoft.com/office/drawing/2014/main" id="{30AE815F-6443-6BDF-1E89-357144FB7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91" y="2451693"/>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Pill Clipart Black And White, Download Free Pill Clipart Black And  White png images, Free ClipArts on Clipart Library">
            <a:extLst>
              <a:ext uri="{FF2B5EF4-FFF2-40B4-BE49-F238E27FC236}">
                <a16:creationId xmlns:a16="http://schemas.microsoft.com/office/drawing/2014/main" id="{91890BA2-6F9F-2E42-3CBD-1216585E5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458" y="1369070"/>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Pill Clipart Black And White, Download Free Pill Clipart Black And  White png images, Free ClipArts on Clipart Library">
            <a:extLst>
              <a:ext uri="{FF2B5EF4-FFF2-40B4-BE49-F238E27FC236}">
                <a16:creationId xmlns:a16="http://schemas.microsoft.com/office/drawing/2014/main" id="{14AEA52D-BD91-EBBC-9A20-CEC02408C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29" y="1016800"/>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Pill Clipart Black And White, Download Free Pill Clipart Black And  White png images, Free ClipArts on Clipart Library">
            <a:extLst>
              <a:ext uri="{FF2B5EF4-FFF2-40B4-BE49-F238E27FC236}">
                <a16:creationId xmlns:a16="http://schemas.microsoft.com/office/drawing/2014/main" id="{C5C0DBFB-232C-8E55-0BC0-2675A9357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990" y="5268175"/>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Pill Clipart Black And White, Download Free Pill Clipart Black And  White png images, Free ClipArts on Clipart Library">
            <a:extLst>
              <a:ext uri="{FF2B5EF4-FFF2-40B4-BE49-F238E27FC236}">
                <a16:creationId xmlns:a16="http://schemas.microsoft.com/office/drawing/2014/main" id="{E15D175B-D521-9B36-6FA3-FC11FB612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47" y="4900080"/>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Pill Clipart Black And White, Download Free Pill Clipart Black And  White png images, Free ClipArts on Clipart Library">
            <a:extLst>
              <a:ext uri="{FF2B5EF4-FFF2-40B4-BE49-F238E27FC236}">
                <a16:creationId xmlns:a16="http://schemas.microsoft.com/office/drawing/2014/main" id="{9027A350-4348-2496-9642-E08D54FED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19" y="4176109"/>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Pill Clipart Black And White, Download Free Pill Clipart Black And  White png images, Free ClipArts on Clipart Library">
            <a:extLst>
              <a:ext uri="{FF2B5EF4-FFF2-40B4-BE49-F238E27FC236}">
                <a16:creationId xmlns:a16="http://schemas.microsoft.com/office/drawing/2014/main" id="{1ADDCB10-0A27-AB4F-9E8A-687702AEA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71" y="5388692"/>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Pill Clipart Black And White, Download Free Pill Clipart Black And  White png images, Free ClipArts on Clipart Library">
            <a:extLst>
              <a:ext uri="{FF2B5EF4-FFF2-40B4-BE49-F238E27FC236}">
                <a16:creationId xmlns:a16="http://schemas.microsoft.com/office/drawing/2014/main" id="{FED00F9A-B7B4-59FC-D0B7-AD4849981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92" y="3602842"/>
            <a:ext cx="1155905" cy="1155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t loss (lipoatrophy) | Guides | HIV i-Base">
            <a:extLst>
              <a:ext uri="{FF2B5EF4-FFF2-40B4-BE49-F238E27FC236}">
                <a16:creationId xmlns:a16="http://schemas.microsoft.com/office/drawing/2014/main" id="{70849246-4CE6-FA7A-6F89-17E673FF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507" y="120525"/>
            <a:ext cx="6161237" cy="2854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And White Toilet Png - Clip Art Library">
            <a:extLst>
              <a:ext uri="{FF2B5EF4-FFF2-40B4-BE49-F238E27FC236}">
                <a16:creationId xmlns:a16="http://schemas.microsoft.com/office/drawing/2014/main" id="{FE195735-880D-583B-0DA9-FB6E3CA6F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255" r="30203"/>
          <a:stretch/>
        </p:blipFill>
        <p:spPr bwMode="auto">
          <a:xfrm>
            <a:off x="6498552" y="3408258"/>
            <a:ext cx="2063633" cy="305405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D5441DFF-8DD6-4D4D-3A4D-B6DC231E4AD5}"/>
              </a:ext>
            </a:extLst>
          </p:cNvPr>
          <p:cNvGrpSpPr/>
          <p:nvPr/>
        </p:nvGrpSpPr>
        <p:grpSpPr>
          <a:xfrm>
            <a:off x="9360907" y="3602842"/>
            <a:ext cx="2199574" cy="2719253"/>
            <a:chOff x="1108731" y="1696305"/>
            <a:chExt cx="1011735" cy="1467893"/>
          </a:xfrm>
        </p:grpSpPr>
        <p:pic>
          <p:nvPicPr>
            <p:cNvPr id="30" name="Picture 8" descr="Free White Arm Cliparts, Download Free White Arm Cliparts png images, Free  ClipArts on Clipart Library">
              <a:extLst>
                <a:ext uri="{FF2B5EF4-FFF2-40B4-BE49-F238E27FC236}">
                  <a16:creationId xmlns:a16="http://schemas.microsoft.com/office/drawing/2014/main" id="{3D14AB13-2A0A-A284-774C-C48AD6BD4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31" y="1696305"/>
              <a:ext cx="1011735" cy="14678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9B4F45AB-680D-5088-7CA2-827655F767B9}"/>
                </a:ext>
              </a:extLst>
            </p:cNvPr>
            <p:cNvSpPr/>
            <p:nvPr/>
          </p:nvSpPr>
          <p:spPr>
            <a:xfrm>
              <a:off x="1591738" y="1867009"/>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0E62E05-937D-BC15-CA7B-8E4870EFA314}"/>
                </a:ext>
              </a:extLst>
            </p:cNvPr>
            <p:cNvSpPr/>
            <p:nvPr/>
          </p:nvSpPr>
          <p:spPr>
            <a:xfrm>
              <a:off x="1585970" y="1989751"/>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D3DBDDD-4777-5212-5E3A-1538A055F03E}"/>
                </a:ext>
              </a:extLst>
            </p:cNvPr>
            <p:cNvSpPr/>
            <p:nvPr/>
          </p:nvSpPr>
          <p:spPr>
            <a:xfrm>
              <a:off x="1728484" y="1924672"/>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BB510B3-5E4D-9AF4-5E91-964A87BBE4C6}"/>
                </a:ext>
              </a:extLst>
            </p:cNvPr>
            <p:cNvSpPr/>
            <p:nvPr/>
          </p:nvSpPr>
          <p:spPr>
            <a:xfrm>
              <a:off x="1408691" y="2054212"/>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8FD62DE-7FDE-99C8-B157-8BF305C533A7}"/>
                </a:ext>
              </a:extLst>
            </p:cNvPr>
            <p:cNvSpPr/>
            <p:nvPr/>
          </p:nvSpPr>
          <p:spPr>
            <a:xfrm>
              <a:off x="1515372" y="2120802"/>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E33A858-3C14-605C-DD73-3F6625E6FD5A}"/>
                </a:ext>
              </a:extLst>
            </p:cNvPr>
            <p:cNvSpPr/>
            <p:nvPr/>
          </p:nvSpPr>
          <p:spPr>
            <a:xfrm>
              <a:off x="1292127" y="2266248"/>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64C57A1-6D00-22F6-E354-206D43262DD5}"/>
                </a:ext>
              </a:extLst>
            </p:cNvPr>
            <p:cNvSpPr/>
            <p:nvPr/>
          </p:nvSpPr>
          <p:spPr>
            <a:xfrm>
              <a:off x="1408690" y="2166521"/>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6396FB2-C2FB-EA9F-B9E2-5F0A7E9A2A8E}"/>
                </a:ext>
              </a:extLst>
            </p:cNvPr>
            <p:cNvSpPr/>
            <p:nvPr/>
          </p:nvSpPr>
          <p:spPr>
            <a:xfrm>
              <a:off x="1314162" y="2443295"/>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2D0D087-7F91-1786-89A1-25474E950876}"/>
                </a:ext>
              </a:extLst>
            </p:cNvPr>
            <p:cNvSpPr/>
            <p:nvPr/>
          </p:nvSpPr>
          <p:spPr>
            <a:xfrm>
              <a:off x="1420222" y="2363346"/>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6C19E6C-6953-35FF-B2FE-F11ACDC6A9B8}"/>
                </a:ext>
              </a:extLst>
            </p:cNvPr>
            <p:cNvSpPr/>
            <p:nvPr/>
          </p:nvSpPr>
          <p:spPr>
            <a:xfrm>
              <a:off x="1435833" y="2454638"/>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D3D97C4-6EBF-165A-1B20-C75BDB04DAB9}"/>
                </a:ext>
              </a:extLst>
            </p:cNvPr>
            <p:cNvSpPr/>
            <p:nvPr/>
          </p:nvSpPr>
          <p:spPr>
            <a:xfrm>
              <a:off x="1454410" y="2607038"/>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E1F45DD0-B645-2853-5F37-0A5465772C67}"/>
                </a:ext>
              </a:extLst>
            </p:cNvPr>
            <p:cNvSpPr/>
            <p:nvPr/>
          </p:nvSpPr>
          <p:spPr>
            <a:xfrm>
              <a:off x="1568878" y="2652757"/>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9BEA68F-3A27-A8C8-BD04-7DB724EABA81}"/>
                </a:ext>
              </a:extLst>
            </p:cNvPr>
            <p:cNvSpPr/>
            <p:nvPr/>
          </p:nvSpPr>
          <p:spPr>
            <a:xfrm>
              <a:off x="1546018" y="2576974"/>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8E23D75-45F6-7460-61FD-46146AA74E3F}"/>
                </a:ext>
              </a:extLst>
            </p:cNvPr>
            <p:cNvSpPr/>
            <p:nvPr/>
          </p:nvSpPr>
          <p:spPr>
            <a:xfrm>
              <a:off x="1698418" y="2729374"/>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A4E7AC0-B6C1-C3D3-1B1F-2BD2D0BCCE23}"/>
                </a:ext>
              </a:extLst>
            </p:cNvPr>
            <p:cNvSpPr/>
            <p:nvPr/>
          </p:nvSpPr>
          <p:spPr>
            <a:xfrm>
              <a:off x="1850818" y="2881774"/>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F127D42-14DC-3829-9C4D-063F7A0F20CD}"/>
                </a:ext>
              </a:extLst>
            </p:cNvPr>
            <p:cNvSpPr/>
            <p:nvPr/>
          </p:nvSpPr>
          <p:spPr>
            <a:xfrm>
              <a:off x="1789199" y="2813195"/>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BCBC2A3-5AC1-02DC-F040-13B2F52C55BC}"/>
                </a:ext>
              </a:extLst>
            </p:cNvPr>
            <p:cNvSpPr/>
            <p:nvPr/>
          </p:nvSpPr>
          <p:spPr>
            <a:xfrm>
              <a:off x="1622341" y="2752233"/>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E8F89D4-4139-5A24-070B-CACBB07A055D}"/>
                </a:ext>
              </a:extLst>
            </p:cNvPr>
            <p:cNvSpPr/>
            <p:nvPr/>
          </p:nvSpPr>
          <p:spPr>
            <a:xfrm>
              <a:off x="1848650" y="2706514"/>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3EB6D81-1DE2-C108-0414-517EEBF6DA03}"/>
                </a:ext>
              </a:extLst>
            </p:cNvPr>
            <p:cNvSpPr/>
            <p:nvPr/>
          </p:nvSpPr>
          <p:spPr>
            <a:xfrm>
              <a:off x="1766791" y="2904633"/>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C1C4DA2-371A-4DF9-F982-36D0224BD1D1}"/>
                </a:ext>
              </a:extLst>
            </p:cNvPr>
            <p:cNvSpPr/>
            <p:nvPr/>
          </p:nvSpPr>
          <p:spPr>
            <a:xfrm>
              <a:off x="1682765" y="2858914"/>
              <a:ext cx="45719"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423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500"/>
                                        <p:tgtEl>
                                          <p:spTgt spid="11"/>
                                        </p:tgtEl>
                                      </p:cBhvr>
                                    </p:animEffect>
                                  </p:childTnLst>
                                </p:cTn>
                              </p:par>
                              <p:par>
                                <p:cTn id="17" presetID="18" presetClass="entr" presetSubtype="1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par>
                                <p:cTn id="23" presetID="18" presetClass="entr" presetSubtype="1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par>
                                <p:cTn id="26" presetID="18" presetClass="entr" presetSubtype="12"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par>
                                <p:cTn id="29" presetID="18" presetClass="entr" presetSubtype="1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500"/>
                                        <p:tgtEl>
                                          <p:spTgt spid="17"/>
                                        </p:tgtEl>
                                      </p:cBhvr>
                                    </p:animEffect>
                                  </p:childTnLst>
                                </p:cTn>
                              </p:par>
                              <p:par>
                                <p:cTn id="32" presetID="18" presetClass="entr" presetSubtype="1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trips(downLeft)">
                                      <p:cBhvr>
                                        <p:cTn id="34" dur="500"/>
                                        <p:tgtEl>
                                          <p:spTgt spid="19"/>
                                        </p:tgtEl>
                                      </p:cBhvr>
                                    </p:animEffect>
                                  </p:childTnLst>
                                </p:cTn>
                              </p:par>
                              <p:par>
                                <p:cTn id="35" presetID="18" presetClass="entr" presetSubtype="12"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par>
                                <p:cTn id="38" presetID="18" presetClass="entr" presetSubtype="1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Left)">
                                      <p:cBhvr>
                                        <p:cTn id="40" dur="500"/>
                                        <p:tgtEl>
                                          <p:spTgt spid="21"/>
                                        </p:tgtEl>
                                      </p:cBhvr>
                                    </p:animEffect>
                                  </p:childTnLst>
                                </p:cTn>
                              </p:par>
                              <p:par>
                                <p:cTn id="41" presetID="18" presetClass="entr" presetSubtype="12"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Left)">
                                      <p:cBhvr>
                                        <p:cTn id="43" dur="500"/>
                                        <p:tgtEl>
                                          <p:spTgt spid="22"/>
                                        </p:tgtEl>
                                      </p:cBhvr>
                                    </p:animEffect>
                                  </p:childTnLst>
                                </p:cTn>
                              </p:par>
                              <p:par>
                                <p:cTn id="44" presetID="18" presetClass="entr" presetSubtype="12"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strips(downLeft)">
                                      <p:cBhvr>
                                        <p:cTn id="46" dur="500"/>
                                        <p:tgtEl>
                                          <p:spTgt spid="23"/>
                                        </p:tgtEl>
                                      </p:cBhvr>
                                    </p:animEffect>
                                  </p:childTnLst>
                                </p:cTn>
                              </p:par>
                              <p:par>
                                <p:cTn id="47" presetID="18" presetClass="entr" presetSubtype="1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Left)">
                                      <p:cBhvr>
                                        <p:cTn id="49" dur="500"/>
                                        <p:tgtEl>
                                          <p:spTgt spid="24"/>
                                        </p:tgtEl>
                                      </p:cBhvr>
                                    </p:animEffect>
                                  </p:childTnLst>
                                </p:cTn>
                              </p:par>
                              <p:par>
                                <p:cTn id="50" presetID="18" presetClass="entr" presetSubtype="12"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strips(downLeft)">
                                      <p:cBhvr>
                                        <p:cTn id="52" dur="500"/>
                                        <p:tgtEl>
                                          <p:spTgt spid="25"/>
                                        </p:tgtEl>
                                      </p:cBhvr>
                                    </p:animEffect>
                                  </p:childTnLst>
                                </p:cTn>
                              </p:par>
                              <p:par>
                                <p:cTn id="53" presetID="18" presetClass="entr" presetSubtype="1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strips(downLeft)">
                                      <p:cBhvr>
                                        <p:cTn id="55" dur="500"/>
                                        <p:tgtEl>
                                          <p:spTgt spid="26"/>
                                        </p:tgtEl>
                                      </p:cBhvr>
                                    </p:animEffect>
                                  </p:childTnLst>
                                </p:cTn>
                              </p:par>
                              <p:par>
                                <p:cTn id="56" presetID="18" presetClass="entr" presetSubtype="12"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trips(downLeft)">
                                      <p:cBhvr>
                                        <p:cTn id="58" dur="500"/>
                                        <p:tgtEl>
                                          <p:spTgt spid="27"/>
                                        </p:tgtEl>
                                      </p:cBhvr>
                                    </p:animEffect>
                                  </p:childTnLst>
                                </p:cTn>
                              </p:par>
                              <p:par>
                                <p:cTn id="59" presetID="18" presetClass="entr" presetSubtype="12"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strips(downLeft)">
                                      <p:cBhvr>
                                        <p:cTn id="61" dur="500"/>
                                        <p:tgtEl>
                                          <p:spTgt spid="28"/>
                                        </p:tgtEl>
                                      </p:cBhvr>
                                    </p:animEffect>
                                  </p:childTnLst>
                                </p:cTn>
                              </p:par>
                              <p:par>
                                <p:cTn id="62" presetID="18" presetClass="entr" presetSubtype="1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trips(down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28"/>
                                        </p:tgtEl>
                                        <p:attrNameLst>
                                          <p:attrName>style.visibility</p:attrName>
                                        </p:attrNameLst>
                                      </p:cBhvr>
                                      <p:to>
                                        <p:strVal val="visible"/>
                                      </p:to>
                                    </p:set>
                                    <p:animEffect transition="in" filter="fade">
                                      <p:cBhvr>
                                        <p:cTn id="69" dur="500"/>
                                        <p:tgtEl>
                                          <p:spTgt spid="10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30"/>
                                        </p:tgtEl>
                                        <p:attrNameLst>
                                          <p:attrName>style.visibility</p:attrName>
                                        </p:attrNameLst>
                                      </p:cBhvr>
                                      <p:to>
                                        <p:strVal val="visible"/>
                                      </p:to>
                                    </p:set>
                                    <p:animEffect transition="in" filter="fade">
                                      <p:cBhvr>
                                        <p:cTn id="74" dur="500"/>
                                        <p:tgtEl>
                                          <p:spTgt spid="10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39C2F0-4D2E-4DC7-A0B8-98902C2135B2}"/>
              </a:ext>
            </a:extLst>
          </p:cNvPr>
          <p:cNvSpPr txBox="1"/>
          <p:nvPr/>
        </p:nvSpPr>
        <p:spPr>
          <a:xfrm>
            <a:off x="0" y="3087737"/>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2</a:t>
            </a:r>
          </a:p>
        </p:txBody>
      </p:sp>
      <p:sp>
        <p:nvSpPr>
          <p:cNvPr id="6" name="Content Placeholder 2">
            <a:extLst>
              <a:ext uri="{FF2B5EF4-FFF2-40B4-BE49-F238E27FC236}">
                <a16:creationId xmlns:a16="http://schemas.microsoft.com/office/drawing/2014/main" id="{4469529D-1570-47C8-B935-9773AF2D15C3}"/>
              </a:ext>
            </a:extLst>
          </p:cNvPr>
          <p:cNvSpPr txBox="1">
            <a:spLocks/>
          </p:cNvSpPr>
          <p:nvPr/>
        </p:nvSpPr>
        <p:spPr>
          <a:xfrm>
            <a:off x="2276887" y="4806560"/>
            <a:ext cx="5367086" cy="967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t>NOW</a:t>
            </a:r>
          </a:p>
        </p:txBody>
      </p:sp>
    </p:spTree>
    <p:extLst>
      <p:ext uri="{BB962C8B-B14F-4D97-AF65-F5344CB8AC3E}">
        <p14:creationId xmlns:p14="http://schemas.microsoft.com/office/powerpoint/2010/main" val="47787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8C01-7C7D-B071-EB9E-39B12BBF5E6D}"/>
              </a:ext>
            </a:extLst>
          </p:cNvPr>
          <p:cNvSpPr>
            <a:spLocks noGrp="1"/>
          </p:cNvSpPr>
          <p:nvPr>
            <p:ph type="title"/>
          </p:nvPr>
        </p:nvSpPr>
        <p:spPr/>
        <p:txBody>
          <a:bodyPr/>
          <a:lstStyle/>
          <a:p>
            <a:r>
              <a:rPr lang="en-US" dirty="0"/>
              <a:t>People in HIV care in England</a:t>
            </a:r>
          </a:p>
        </p:txBody>
      </p:sp>
      <p:pic>
        <p:nvPicPr>
          <p:cNvPr id="5" name="Content Placeholder 4" descr="Chart&#10;&#10;Description automatically generated with medium confidence">
            <a:extLst>
              <a:ext uri="{FF2B5EF4-FFF2-40B4-BE49-F238E27FC236}">
                <a16:creationId xmlns:a16="http://schemas.microsoft.com/office/drawing/2014/main" id="{EB7B27F8-F1AF-3297-7DBA-DD0E1542F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543" y="1313462"/>
            <a:ext cx="9056914" cy="5544538"/>
          </a:xfrm>
        </p:spPr>
      </p:pic>
    </p:spTree>
    <p:extLst>
      <p:ext uri="{BB962C8B-B14F-4D97-AF65-F5344CB8AC3E}">
        <p14:creationId xmlns:p14="http://schemas.microsoft.com/office/powerpoint/2010/main" val="226260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D7E9-5F1D-3889-1405-69CA5148C7B8}"/>
              </a:ext>
            </a:extLst>
          </p:cNvPr>
          <p:cNvSpPr>
            <a:spLocks noGrp="1"/>
          </p:cNvSpPr>
          <p:nvPr>
            <p:ph type="title"/>
          </p:nvPr>
        </p:nvSpPr>
        <p:spPr/>
        <p:txBody>
          <a:bodyPr/>
          <a:lstStyle/>
          <a:p>
            <a:r>
              <a:rPr lang="en-US" dirty="0"/>
              <a:t>England: new diagnoses</a:t>
            </a:r>
            <a:br>
              <a:rPr lang="en-US" dirty="0"/>
            </a:br>
            <a:r>
              <a:rPr lang="en-US" sz="3200" dirty="0"/>
              <a:t>2,692 new diagnoses = 90% of UK diagnoses</a:t>
            </a:r>
            <a:endParaRPr lang="en-US" dirty="0"/>
          </a:p>
        </p:txBody>
      </p:sp>
      <p:pic>
        <p:nvPicPr>
          <p:cNvPr id="9" name="Content Placeholder 8" descr="Chart&#10;&#10;Description automatically generated with low confidence">
            <a:extLst>
              <a:ext uri="{FF2B5EF4-FFF2-40B4-BE49-F238E27FC236}">
                <a16:creationId xmlns:a16="http://schemas.microsoft.com/office/drawing/2014/main" id="{649EC9B4-0973-578C-9459-D563FD88AC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8625" y="1547418"/>
            <a:ext cx="8674750" cy="5310582"/>
          </a:xfrm>
        </p:spPr>
      </p:pic>
    </p:spTree>
    <p:extLst>
      <p:ext uri="{BB962C8B-B14F-4D97-AF65-F5344CB8AC3E}">
        <p14:creationId xmlns:p14="http://schemas.microsoft.com/office/powerpoint/2010/main" val="372639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FAF-F72B-7BDC-CF6C-F31A8C016DB3}"/>
              </a:ext>
            </a:extLst>
          </p:cNvPr>
          <p:cNvSpPr>
            <a:spLocks noGrp="1"/>
          </p:cNvSpPr>
          <p:nvPr>
            <p:ph type="title"/>
          </p:nvPr>
        </p:nvSpPr>
        <p:spPr/>
        <p:txBody>
          <a:bodyPr/>
          <a:lstStyle/>
          <a:p>
            <a:r>
              <a:rPr lang="en-US" dirty="0"/>
              <a:t>England: new diagnoses by group</a:t>
            </a:r>
          </a:p>
        </p:txBody>
      </p:sp>
      <p:pic>
        <p:nvPicPr>
          <p:cNvPr id="5" name="Content Placeholder 4" descr="Chart, line chart&#10;&#10;Description automatically generated">
            <a:extLst>
              <a:ext uri="{FF2B5EF4-FFF2-40B4-BE49-F238E27FC236}">
                <a16:creationId xmlns:a16="http://schemas.microsoft.com/office/drawing/2014/main" id="{381D13CF-1429-4088-1B43-ECCD9A044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491" y="1357476"/>
            <a:ext cx="8985017" cy="5500524"/>
          </a:xfrm>
        </p:spPr>
      </p:pic>
    </p:spTree>
    <p:extLst>
      <p:ext uri="{BB962C8B-B14F-4D97-AF65-F5344CB8AC3E}">
        <p14:creationId xmlns:p14="http://schemas.microsoft.com/office/powerpoint/2010/main" val="211936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4026-12EB-4F2A-8242-0ED1E8277D41}"/>
              </a:ext>
            </a:extLst>
          </p:cNvPr>
          <p:cNvSpPr>
            <a:spLocks noGrp="1"/>
          </p:cNvSpPr>
          <p:nvPr>
            <p:ph type="title"/>
          </p:nvPr>
        </p:nvSpPr>
        <p:spPr/>
        <p:txBody>
          <a:bodyPr/>
          <a:lstStyle/>
          <a:p>
            <a:r>
              <a:rPr lang="en-GB" dirty="0"/>
              <a:t>Other key figures</a:t>
            </a:r>
          </a:p>
        </p:txBody>
      </p:sp>
      <p:sp>
        <p:nvSpPr>
          <p:cNvPr id="4" name="Footer Placeholder 1">
            <a:extLst>
              <a:ext uri="{FF2B5EF4-FFF2-40B4-BE49-F238E27FC236}">
                <a16:creationId xmlns:a16="http://schemas.microsoft.com/office/drawing/2014/main" id="{2A6C8C10-4AE4-CD46-8614-08AD8895A53D}"/>
              </a:ext>
            </a:extLst>
          </p:cNvPr>
          <p:cNvSpPr>
            <a:spLocks noGrp="1"/>
          </p:cNvSpPr>
          <p:nvPr>
            <p:ph type="ftr" sz="quarter" idx="11"/>
          </p:nvPr>
        </p:nvSpPr>
        <p:spPr>
          <a:xfrm>
            <a:off x="8975724" y="308925"/>
            <a:ext cx="2692399" cy="203835"/>
          </a:xfrm>
        </p:spPr>
        <p:txBody>
          <a:bodyPr/>
          <a:lstStyle/>
          <a:p>
            <a:endParaRPr lang="en-GB"/>
          </a:p>
        </p:txBody>
      </p:sp>
      <p:sp>
        <p:nvSpPr>
          <p:cNvPr id="5" name="Slide Number Placeholder 2">
            <a:extLst>
              <a:ext uri="{FF2B5EF4-FFF2-40B4-BE49-F238E27FC236}">
                <a16:creationId xmlns:a16="http://schemas.microsoft.com/office/drawing/2014/main" id="{9006406F-C98E-7DAE-F925-C1AF4DA89863}"/>
              </a:ext>
            </a:extLst>
          </p:cNvPr>
          <p:cNvSpPr>
            <a:spLocks noGrp="1"/>
          </p:cNvSpPr>
          <p:nvPr>
            <p:ph type="sldNum" sz="quarter" idx="12"/>
          </p:nvPr>
        </p:nvSpPr>
        <p:spPr>
          <a:xfrm>
            <a:off x="11733529" y="308926"/>
            <a:ext cx="365126" cy="203835"/>
          </a:xfrm>
        </p:spPr>
        <p:txBody>
          <a:bodyPr/>
          <a:lstStyle/>
          <a:p>
            <a:fld id="{F4EB4B3F-16B6-4E42-86F7-678EC5EFBBDB}" type="slidenum">
              <a:rPr lang="en-GB" smtClean="0"/>
              <a:t>15</a:t>
            </a:fld>
            <a:endParaRPr lang="en-GB"/>
          </a:p>
        </p:txBody>
      </p:sp>
      <p:sp>
        <p:nvSpPr>
          <p:cNvPr id="7" name="Oval 6">
            <a:extLst>
              <a:ext uri="{FF2B5EF4-FFF2-40B4-BE49-F238E27FC236}">
                <a16:creationId xmlns:a16="http://schemas.microsoft.com/office/drawing/2014/main" id="{DC4792C6-14C2-B4DB-4C11-DCD0F7A74638}"/>
              </a:ext>
            </a:extLst>
          </p:cNvPr>
          <p:cNvSpPr/>
          <p:nvPr/>
        </p:nvSpPr>
        <p:spPr>
          <a:xfrm>
            <a:off x="188860" y="1288246"/>
            <a:ext cx="3346252" cy="334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5%</a:t>
            </a:r>
            <a:r>
              <a:rPr lang="en-US" sz="2800" dirty="0"/>
              <a:t> undiagnosed</a:t>
            </a:r>
          </a:p>
        </p:txBody>
      </p:sp>
      <p:sp>
        <p:nvSpPr>
          <p:cNvPr id="12" name="Oval 11">
            <a:extLst>
              <a:ext uri="{FF2B5EF4-FFF2-40B4-BE49-F238E27FC236}">
                <a16:creationId xmlns:a16="http://schemas.microsoft.com/office/drawing/2014/main" id="{C0396B82-9259-7917-C135-44462FA79741}"/>
              </a:ext>
            </a:extLst>
          </p:cNvPr>
          <p:cNvSpPr/>
          <p:nvPr/>
        </p:nvSpPr>
        <p:spPr>
          <a:xfrm>
            <a:off x="2909166" y="3433367"/>
            <a:ext cx="3346252" cy="334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44%</a:t>
            </a:r>
            <a:r>
              <a:rPr lang="en-US" sz="2800" dirty="0"/>
              <a:t> diagnosed</a:t>
            </a:r>
          </a:p>
          <a:p>
            <a:pPr algn="ctr"/>
            <a:r>
              <a:rPr lang="en-US" sz="2800" dirty="0"/>
              <a:t>LATE</a:t>
            </a:r>
          </a:p>
        </p:txBody>
      </p:sp>
      <p:sp>
        <p:nvSpPr>
          <p:cNvPr id="13" name="Oval 12">
            <a:extLst>
              <a:ext uri="{FF2B5EF4-FFF2-40B4-BE49-F238E27FC236}">
                <a16:creationId xmlns:a16="http://schemas.microsoft.com/office/drawing/2014/main" id="{741097E3-76E8-852C-9A2A-085DB381DE64}"/>
              </a:ext>
            </a:extLst>
          </p:cNvPr>
          <p:cNvSpPr/>
          <p:nvPr/>
        </p:nvSpPr>
        <p:spPr>
          <a:xfrm>
            <a:off x="5607956" y="1288246"/>
            <a:ext cx="3346252" cy="334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99% </a:t>
            </a:r>
          </a:p>
          <a:p>
            <a:pPr algn="ctr"/>
            <a:r>
              <a:rPr lang="en-US" sz="2800" dirty="0"/>
              <a:t>on treatment</a:t>
            </a:r>
          </a:p>
        </p:txBody>
      </p:sp>
      <p:sp>
        <p:nvSpPr>
          <p:cNvPr id="14" name="Oval 13">
            <a:extLst>
              <a:ext uri="{FF2B5EF4-FFF2-40B4-BE49-F238E27FC236}">
                <a16:creationId xmlns:a16="http://schemas.microsoft.com/office/drawing/2014/main" id="{61759AC2-D5FE-C335-3591-47BDD7373888}"/>
              </a:ext>
            </a:extLst>
          </p:cNvPr>
          <p:cNvSpPr/>
          <p:nvPr/>
        </p:nvSpPr>
        <p:spPr>
          <a:xfrm>
            <a:off x="8387276" y="3282872"/>
            <a:ext cx="3496747" cy="3496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98% </a:t>
            </a:r>
          </a:p>
          <a:p>
            <a:pPr algn="ctr"/>
            <a:r>
              <a:rPr lang="en-US" sz="2800" dirty="0"/>
              <a:t>undetectable</a:t>
            </a:r>
          </a:p>
        </p:txBody>
      </p:sp>
    </p:spTree>
    <p:extLst>
      <p:ext uri="{BB962C8B-B14F-4D97-AF65-F5344CB8AC3E}">
        <p14:creationId xmlns:p14="http://schemas.microsoft.com/office/powerpoint/2010/main" val="54603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4E5EF2-6755-038A-5240-C293F503BDD5}"/>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51462BAC-02C4-BCFD-3A66-29E48ADDB685}"/>
              </a:ext>
            </a:extLst>
          </p:cNvPr>
          <p:cNvSpPr>
            <a:spLocks noGrp="1"/>
          </p:cNvSpPr>
          <p:nvPr>
            <p:ph type="sldNum" sz="quarter" idx="12"/>
          </p:nvPr>
        </p:nvSpPr>
        <p:spPr/>
        <p:txBody>
          <a:bodyPr/>
          <a:lstStyle/>
          <a:p>
            <a:fld id="{F4EB4B3F-16B6-4E42-86F7-678EC5EFBBDB}" type="slidenum">
              <a:rPr lang="en-GB" smtClean="0"/>
              <a:t>16</a:t>
            </a:fld>
            <a:endParaRPr lang="en-GB"/>
          </a:p>
        </p:txBody>
      </p:sp>
      <p:pic>
        <p:nvPicPr>
          <p:cNvPr id="4" name="Content Placeholder 6" descr="200235995-001.png">
            <a:extLst>
              <a:ext uri="{FF2B5EF4-FFF2-40B4-BE49-F238E27FC236}">
                <a16:creationId xmlns:a16="http://schemas.microsoft.com/office/drawing/2014/main" id="{2E430E4F-2ED8-4AA4-A098-1F2301DC0E15}"/>
              </a:ext>
            </a:extLst>
          </p:cNvPr>
          <p:cNvPicPr>
            <a:picLocks noChangeAspect="1"/>
          </p:cNvPicPr>
          <p:nvPr/>
        </p:nvPicPr>
        <p:blipFill rotWithShape="1">
          <a:blip r:embed="rId2">
            <a:extLst>
              <a:ext uri="{28A0092B-C50C-407E-A947-70E740481C1C}">
                <a14:useLocalDpi xmlns:a14="http://schemas.microsoft.com/office/drawing/2010/main" val="0"/>
              </a:ext>
            </a:extLst>
          </a:blip>
          <a:srcRect l="42" r="-325"/>
          <a:stretch/>
        </p:blipFill>
        <p:spPr>
          <a:xfrm>
            <a:off x="3826625" y="1645920"/>
            <a:ext cx="4538749" cy="4178989"/>
          </a:xfrm>
          <a:prstGeom prst="rect">
            <a:avLst/>
          </a:prstGeom>
        </p:spPr>
      </p:pic>
      <p:sp>
        <p:nvSpPr>
          <p:cNvPr id="6" name="Oval 5">
            <a:extLst>
              <a:ext uri="{FF2B5EF4-FFF2-40B4-BE49-F238E27FC236}">
                <a16:creationId xmlns:a16="http://schemas.microsoft.com/office/drawing/2014/main" id="{CEEB9258-36BE-2BBE-6592-46B9605A95C7}"/>
              </a:ext>
            </a:extLst>
          </p:cNvPr>
          <p:cNvSpPr/>
          <p:nvPr/>
        </p:nvSpPr>
        <p:spPr>
          <a:xfrm>
            <a:off x="548149" y="972148"/>
            <a:ext cx="2856270" cy="2856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84.2 million diagnoses</a:t>
            </a:r>
          </a:p>
        </p:txBody>
      </p:sp>
      <p:sp>
        <p:nvSpPr>
          <p:cNvPr id="7" name="Oval 6">
            <a:extLst>
              <a:ext uri="{FF2B5EF4-FFF2-40B4-BE49-F238E27FC236}">
                <a16:creationId xmlns:a16="http://schemas.microsoft.com/office/drawing/2014/main" id="{587E7386-BEC4-B234-2D03-B85F22EAE989}"/>
              </a:ext>
            </a:extLst>
          </p:cNvPr>
          <p:cNvSpPr/>
          <p:nvPr/>
        </p:nvSpPr>
        <p:spPr>
          <a:xfrm>
            <a:off x="548149" y="3921422"/>
            <a:ext cx="2856270" cy="2856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40.1 million AIDS-related deaths</a:t>
            </a:r>
          </a:p>
        </p:txBody>
      </p:sp>
      <p:sp>
        <p:nvSpPr>
          <p:cNvPr id="8" name="Rectangle 7">
            <a:extLst>
              <a:ext uri="{FF2B5EF4-FFF2-40B4-BE49-F238E27FC236}">
                <a16:creationId xmlns:a16="http://schemas.microsoft.com/office/drawing/2014/main" id="{C7200787-49E2-3E45-9489-8387FED1DC57}"/>
              </a:ext>
            </a:extLst>
          </p:cNvPr>
          <p:cNvSpPr/>
          <p:nvPr/>
        </p:nvSpPr>
        <p:spPr>
          <a:xfrm>
            <a:off x="548149" y="80308"/>
            <a:ext cx="2856270" cy="798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SINCE START OF EPIDEMIC</a:t>
            </a:r>
          </a:p>
        </p:txBody>
      </p:sp>
      <p:sp>
        <p:nvSpPr>
          <p:cNvPr id="9" name="Rectangle 8">
            <a:extLst>
              <a:ext uri="{FF2B5EF4-FFF2-40B4-BE49-F238E27FC236}">
                <a16:creationId xmlns:a16="http://schemas.microsoft.com/office/drawing/2014/main" id="{C8EC4B0B-5184-F608-F29D-E850F2111864}"/>
              </a:ext>
            </a:extLst>
          </p:cNvPr>
          <p:cNvSpPr/>
          <p:nvPr/>
        </p:nvSpPr>
        <p:spPr>
          <a:xfrm>
            <a:off x="8877259" y="173312"/>
            <a:ext cx="2856270" cy="798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2021 FIGURES</a:t>
            </a:r>
          </a:p>
        </p:txBody>
      </p:sp>
      <p:sp>
        <p:nvSpPr>
          <p:cNvPr id="10" name="Oval 9">
            <a:extLst>
              <a:ext uri="{FF2B5EF4-FFF2-40B4-BE49-F238E27FC236}">
                <a16:creationId xmlns:a16="http://schemas.microsoft.com/office/drawing/2014/main" id="{9F04494C-9F93-B094-7355-6431BD9531EE}"/>
              </a:ext>
            </a:extLst>
          </p:cNvPr>
          <p:cNvSpPr/>
          <p:nvPr/>
        </p:nvSpPr>
        <p:spPr>
          <a:xfrm>
            <a:off x="8064108" y="1107761"/>
            <a:ext cx="2020018" cy="2020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38.4 million with HIV</a:t>
            </a:r>
          </a:p>
        </p:txBody>
      </p:sp>
      <p:sp>
        <p:nvSpPr>
          <p:cNvPr id="11" name="Oval 10">
            <a:extLst>
              <a:ext uri="{FF2B5EF4-FFF2-40B4-BE49-F238E27FC236}">
                <a16:creationId xmlns:a16="http://schemas.microsoft.com/office/drawing/2014/main" id="{32F87F0D-A656-F94A-9AF5-DC256680965E}"/>
              </a:ext>
            </a:extLst>
          </p:cNvPr>
          <p:cNvSpPr/>
          <p:nvPr/>
        </p:nvSpPr>
        <p:spPr>
          <a:xfrm>
            <a:off x="10078637" y="1901404"/>
            <a:ext cx="2020018" cy="2020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 million new cases</a:t>
            </a:r>
          </a:p>
        </p:txBody>
      </p:sp>
      <p:sp>
        <p:nvSpPr>
          <p:cNvPr id="12" name="Oval 11">
            <a:extLst>
              <a:ext uri="{FF2B5EF4-FFF2-40B4-BE49-F238E27FC236}">
                <a16:creationId xmlns:a16="http://schemas.microsoft.com/office/drawing/2014/main" id="{E4D9C982-070F-5A88-1F1E-1E7EDFB79684}"/>
              </a:ext>
            </a:extLst>
          </p:cNvPr>
          <p:cNvSpPr/>
          <p:nvPr/>
        </p:nvSpPr>
        <p:spPr>
          <a:xfrm>
            <a:off x="8365374" y="3329539"/>
            <a:ext cx="2020018" cy="2020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650k AIDS deaths</a:t>
            </a:r>
          </a:p>
        </p:txBody>
      </p:sp>
      <p:sp>
        <p:nvSpPr>
          <p:cNvPr id="13" name="Oval 12">
            <a:extLst>
              <a:ext uri="{FF2B5EF4-FFF2-40B4-BE49-F238E27FC236}">
                <a16:creationId xmlns:a16="http://schemas.microsoft.com/office/drawing/2014/main" id="{77C178E0-D51A-45ED-5DAF-968A5E869993}"/>
              </a:ext>
            </a:extLst>
          </p:cNvPr>
          <p:cNvSpPr/>
          <p:nvPr/>
        </p:nvSpPr>
        <p:spPr>
          <a:xfrm>
            <a:off x="10078637" y="4664670"/>
            <a:ext cx="2020018" cy="2020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28.7 million on ART</a:t>
            </a:r>
          </a:p>
        </p:txBody>
      </p:sp>
      <p:sp>
        <p:nvSpPr>
          <p:cNvPr id="15" name="Oval 14">
            <a:extLst>
              <a:ext uri="{FF2B5EF4-FFF2-40B4-BE49-F238E27FC236}">
                <a16:creationId xmlns:a16="http://schemas.microsoft.com/office/drawing/2014/main" id="{E99A8102-3210-1338-8BAC-3EF324EAA1B6}"/>
              </a:ext>
            </a:extLst>
          </p:cNvPr>
          <p:cNvSpPr/>
          <p:nvPr/>
        </p:nvSpPr>
        <p:spPr>
          <a:xfrm>
            <a:off x="10078637" y="4675968"/>
            <a:ext cx="2020018" cy="2020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75%</a:t>
            </a:r>
          </a:p>
        </p:txBody>
      </p:sp>
    </p:spTree>
    <p:extLst>
      <p:ext uri="{BB962C8B-B14F-4D97-AF65-F5344CB8AC3E}">
        <p14:creationId xmlns:p14="http://schemas.microsoft.com/office/powerpoint/2010/main" val="15316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4A8A6F-48CD-59EE-6947-45BB2222C645}"/>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9938C7A9-1CCC-B82B-E390-861A0622609C}"/>
              </a:ext>
            </a:extLst>
          </p:cNvPr>
          <p:cNvSpPr>
            <a:spLocks noGrp="1"/>
          </p:cNvSpPr>
          <p:nvPr>
            <p:ph type="sldNum" sz="quarter" idx="12"/>
          </p:nvPr>
        </p:nvSpPr>
        <p:spPr/>
        <p:txBody>
          <a:bodyPr/>
          <a:lstStyle/>
          <a:p>
            <a:fld id="{F4EB4B3F-16B6-4E42-86F7-678EC5EFBBDB}" type="slidenum">
              <a:rPr lang="en-GB" smtClean="0"/>
              <a:t>17</a:t>
            </a:fld>
            <a:endParaRPr lang="en-GB"/>
          </a:p>
        </p:txBody>
      </p:sp>
      <p:pic>
        <p:nvPicPr>
          <p:cNvPr id="4" name="Picture 2" descr="Free Pill Clipart Black And White, Download Free Pill Clipart Black And  White png images, Free ClipArts on Clipart Library">
            <a:extLst>
              <a:ext uri="{FF2B5EF4-FFF2-40B4-BE49-F238E27FC236}">
                <a16:creationId xmlns:a16="http://schemas.microsoft.com/office/drawing/2014/main" id="{A8F627ED-EE97-534B-AF6B-BBCEC9D5B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91" y="1657432"/>
            <a:ext cx="3543135" cy="3543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92,760 Syringe Injection Cliparts, Stock Vector and Royalty Free Syringe  Injection Illustrations">
            <a:extLst>
              <a:ext uri="{FF2B5EF4-FFF2-40B4-BE49-F238E27FC236}">
                <a16:creationId xmlns:a16="http://schemas.microsoft.com/office/drawing/2014/main" id="{2F82E17A-9DC6-A299-1CD1-B7B9CE8A41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8" t="14266" r="12275" b="14000"/>
          <a:stretch/>
        </p:blipFill>
        <p:spPr bwMode="auto">
          <a:xfrm>
            <a:off x="3949026" y="1781992"/>
            <a:ext cx="3543134" cy="3418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ED3F8D-4252-8187-D0A1-6909F488EC7D}"/>
              </a:ext>
            </a:extLst>
          </p:cNvPr>
          <p:cNvSpPr txBox="1"/>
          <p:nvPr/>
        </p:nvSpPr>
        <p:spPr>
          <a:xfrm>
            <a:off x="8126361" y="1781992"/>
            <a:ext cx="3350597" cy="1862048"/>
          </a:xfrm>
          <a:prstGeom prst="rect">
            <a:avLst/>
          </a:prstGeom>
          <a:noFill/>
        </p:spPr>
        <p:txBody>
          <a:bodyPr wrap="none" rtlCol="0">
            <a:spAutoFit/>
          </a:bodyPr>
          <a:lstStyle/>
          <a:p>
            <a:r>
              <a:rPr lang="en-US" sz="11500" b="1" dirty="0"/>
              <a:t>U=U</a:t>
            </a:r>
          </a:p>
        </p:txBody>
      </p:sp>
      <p:sp>
        <p:nvSpPr>
          <p:cNvPr id="7" name="TextBox 6">
            <a:extLst>
              <a:ext uri="{FF2B5EF4-FFF2-40B4-BE49-F238E27FC236}">
                <a16:creationId xmlns:a16="http://schemas.microsoft.com/office/drawing/2014/main" id="{4DD75F14-C773-B29D-31BA-24D17A1870A1}"/>
              </a:ext>
            </a:extLst>
          </p:cNvPr>
          <p:cNvSpPr txBox="1"/>
          <p:nvPr/>
        </p:nvSpPr>
        <p:spPr>
          <a:xfrm>
            <a:off x="7809764" y="3644040"/>
            <a:ext cx="3976345" cy="1754326"/>
          </a:xfrm>
          <a:prstGeom prst="rect">
            <a:avLst/>
          </a:prstGeom>
          <a:noFill/>
        </p:spPr>
        <p:txBody>
          <a:bodyPr wrap="none" rtlCol="0">
            <a:spAutoFit/>
          </a:bodyPr>
          <a:lstStyle/>
          <a:p>
            <a:pPr algn="ctr"/>
            <a:r>
              <a:rPr lang="en-US" sz="5400" b="1" dirty="0"/>
              <a:t>normal life</a:t>
            </a:r>
          </a:p>
          <a:p>
            <a:pPr algn="ctr"/>
            <a:r>
              <a:rPr lang="en-US" sz="5400" b="1" dirty="0"/>
              <a:t>expectancy</a:t>
            </a:r>
          </a:p>
        </p:txBody>
      </p:sp>
    </p:spTree>
    <p:extLst>
      <p:ext uri="{BB962C8B-B14F-4D97-AF65-F5344CB8AC3E}">
        <p14:creationId xmlns:p14="http://schemas.microsoft.com/office/powerpoint/2010/main" val="376470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8F89600-89A8-6441-7946-4D6B71B9B113}"/>
              </a:ext>
            </a:extLst>
          </p:cNvPr>
          <p:cNvGrpSpPr/>
          <p:nvPr/>
        </p:nvGrpSpPr>
        <p:grpSpPr>
          <a:xfrm rot="-4020000">
            <a:off x="3992311" y="1031731"/>
            <a:ext cx="3327136" cy="1649866"/>
            <a:chOff x="5003470" y="3224152"/>
            <a:chExt cx="5282540" cy="1989114"/>
          </a:xfrm>
        </p:grpSpPr>
        <p:sp>
          <p:nvSpPr>
            <p:cNvPr id="25" name="Rectangle 24">
              <a:extLst>
                <a:ext uri="{FF2B5EF4-FFF2-40B4-BE49-F238E27FC236}">
                  <a16:creationId xmlns:a16="http://schemas.microsoft.com/office/drawing/2014/main" id="{D2773834-B24D-EF54-B148-85BFF060E830}"/>
                </a:ext>
              </a:extLst>
            </p:cNvPr>
            <p:cNvSpPr/>
            <p:nvPr/>
          </p:nvSpPr>
          <p:spPr>
            <a:xfrm>
              <a:off x="5628904" y="3871355"/>
              <a:ext cx="3871356" cy="795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 name="Oval 25">
              <a:extLst>
                <a:ext uri="{FF2B5EF4-FFF2-40B4-BE49-F238E27FC236}">
                  <a16:creationId xmlns:a16="http://schemas.microsoft.com/office/drawing/2014/main" id="{6303FDE1-26B2-5009-693E-00A35AF556BE}"/>
                </a:ext>
              </a:extLst>
            </p:cNvPr>
            <p:cNvSpPr/>
            <p:nvPr/>
          </p:nvSpPr>
          <p:spPr>
            <a:xfrm>
              <a:off x="5003471" y="3224152"/>
              <a:ext cx="1092529" cy="1092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Oval 26">
              <a:extLst>
                <a:ext uri="{FF2B5EF4-FFF2-40B4-BE49-F238E27FC236}">
                  <a16:creationId xmlns:a16="http://schemas.microsoft.com/office/drawing/2014/main" id="{7EB0CE82-EA90-4C6A-730A-52297B7FECE7}"/>
                </a:ext>
              </a:extLst>
            </p:cNvPr>
            <p:cNvSpPr/>
            <p:nvPr/>
          </p:nvSpPr>
          <p:spPr>
            <a:xfrm>
              <a:off x="5003470" y="4120737"/>
              <a:ext cx="1092529" cy="1092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Oval 27">
              <a:extLst>
                <a:ext uri="{FF2B5EF4-FFF2-40B4-BE49-F238E27FC236}">
                  <a16:creationId xmlns:a16="http://schemas.microsoft.com/office/drawing/2014/main" id="{F421E8CD-F430-D903-C5FE-29DD3950A298}"/>
                </a:ext>
              </a:extLst>
            </p:cNvPr>
            <p:cNvSpPr/>
            <p:nvPr/>
          </p:nvSpPr>
          <p:spPr>
            <a:xfrm>
              <a:off x="9193481" y="3224152"/>
              <a:ext cx="1092529" cy="1092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9" name="Oval 28">
              <a:extLst>
                <a:ext uri="{FF2B5EF4-FFF2-40B4-BE49-F238E27FC236}">
                  <a16:creationId xmlns:a16="http://schemas.microsoft.com/office/drawing/2014/main" id="{4AA4A77F-75B1-56F9-2FF0-D75263C31DDF}"/>
                </a:ext>
              </a:extLst>
            </p:cNvPr>
            <p:cNvSpPr/>
            <p:nvPr/>
          </p:nvSpPr>
          <p:spPr>
            <a:xfrm>
              <a:off x="9193480" y="4120737"/>
              <a:ext cx="1092529" cy="10925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30" name="Group 29">
            <a:extLst>
              <a:ext uri="{FF2B5EF4-FFF2-40B4-BE49-F238E27FC236}">
                <a16:creationId xmlns:a16="http://schemas.microsoft.com/office/drawing/2014/main" id="{9A766923-0B52-5FE2-CD47-D5EA68260A13}"/>
              </a:ext>
            </a:extLst>
          </p:cNvPr>
          <p:cNvGrpSpPr/>
          <p:nvPr/>
        </p:nvGrpSpPr>
        <p:grpSpPr>
          <a:xfrm rot="2100000">
            <a:off x="-70346" y="241317"/>
            <a:ext cx="2725002" cy="2953501"/>
            <a:chOff x="1616845" y="1860550"/>
            <a:chExt cx="4028305" cy="4707156"/>
          </a:xfrm>
        </p:grpSpPr>
        <p:sp>
          <p:nvSpPr>
            <p:cNvPr id="31" name="Oval 30">
              <a:extLst>
                <a:ext uri="{FF2B5EF4-FFF2-40B4-BE49-F238E27FC236}">
                  <a16:creationId xmlns:a16="http://schemas.microsoft.com/office/drawing/2014/main" id="{3E6572C4-7268-0A7D-3152-FF686C16B1E7}"/>
                </a:ext>
              </a:extLst>
            </p:cNvPr>
            <p:cNvSpPr/>
            <p:nvPr/>
          </p:nvSpPr>
          <p:spPr>
            <a:xfrm>
              <a:off x="1616845" y="1860550"/>
              <a:ext cx="2832100" cy="3136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Oval 31">
              <a:extLst>
                <a:ext uri="{FF2B5EF4-FFF2-40B4-BE49-F238E27FC236}">
                  <a16:creationId xmlns:a16="http://schemas.microsoft.com/office/drawing/2014/main" id="{AA281093-36B3-88FD-2BC9-881D8060A98A}"/>
                </a:ext>
              </a:extLst>
            </p:cNvPr>
            <p:cNvSpPr/>
            <p:nvPr/>
          </p:nvSpPr>
          <p:spPr>
            <a:xfrm>
              <a:off x="2813050" y="3213367"/>
              <a:ext cx="2832100" cy="3136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Oval 32">
              <a:extLst>
                <a:ext uri="{FF2B5EF4-FFF2-40B4-BE49-F238E27FC236}">
                  <a16:creationId xmlns:a16="http://schemas.microsoft.com/office/drawing/2014/main" id="{D71FE9B0-DAF2-047A-E33D-4E2DE1B39949}"/>
                </a:ext>
              </a:extLst>
            </p:cNvPr>
            <p:cNvSpPr/>
            <p:nvPr/>
          </p:nvSpPr>
          <p:spPr>
            <a:xfrm rot="-2040000">
              <a:off x="1935644" y="2039536"/>
              <a:ext cx="2832100" cy="45281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34" name="Heart 33">
            <a:extLst>
              <a:ext uri="{FF2B5EF4-FFF2-40B4-BE49-F238E27FC236}">
                <a16:creationId xmlns:a16="http://schemas.microsoft.com/office/drawing/2014/main" id="{CE8E4587-2D78-3BB8-4661-44828225ABCC}"/>
              </a:ext>
            </a:extLst>
          </p:cNvPr>
          <p:cNvSpPr/>
          <p:nvPr/>
        </p:nvSpPr>
        <p:spPr>
          <a:xfrm>
            <a:off x="1548233" y="3584503"/>
            <a:ext cx="3124919" cy="2890705"/>
          </a:xfrm>
          <a:prstGeom prst="hear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1040" name="Picture 16" descr="Scale Icon Stock Illustration - Download Image Now - Bathroom Scale, Black  And White, Black Color - iStock">
            <a:extLst>
              <a:ext uri="{FF2B5EF4-FFF2-40B4-BE49-F238E27FC236}">
                <a16:creationId xmlns:a16="http://schemas.microsoft.com/office/drawing/2014/main" id="{EF0551E7-A4BF-19CC-B351-E6ED731C8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95" y="3710315"/>
            <a:ext cx="2619523" cy="28921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epression Clipart, HD Png Download , Transparent Png Image - PNGitem">
            <a:extLst>
              <a:ext uri="{FF2B5EF4-FFF2-40B4-BE49-F238E27FC236}">
                <a16:creationId xmlns:a16="http://schemas.microsoft.com/office/drawing/2014/main" id="{242E8708-AD23-EAA7-7DEA-4718CB4D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6941" y="343041"/>
            <a:ext cx="3206705" cy="336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89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that may drive co-morbidities….</a:t>
            </a:r>
          </a:p>
        </p:txBody>
      </p:sp>
      <p:pic>
        <p:nvPicPr>
          <p:cNvPr id="4100" name="Picture 4" descr="Smoke, Cigarette, Butt, Black, Smoking - Cigarette Clipart Black And White,  HD Png Download - kindpng">
            <a:extLst>
              <a:ext uri="{FF2B5EF4-FFF2-40B4-BE49-F238E27FC236}">
                <a16:creationId xmlns:a16="http://schemas.microsoft.com/office/drawing/2014/main" id="{5D121F0D-5B56-8984-0D82-36A0AB978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19943"/>
            <a:ext cx="2416147" cy="19975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ampagne Clipart , Png Download - Silhouette Wine Glass Clipart,  Transparent Png - kindpng">
            <a:extLst>
              <a:ext uri="{FF2B5EF4-FFF2-40B4-BE49-F238E27FC236}">
                <a16:creationId xmlns:a16="http://schemas.microsoft.com/office/drawing/2014/main" id="{C923A230-1C11-CDF5-DABA-821AC466A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44" y="4139294"/>
            <a:ext cx="2782491" cy="22617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imple, Flat, Black Burger Silhouette Icon. Isolated on White Stock Vector  - Illustration of element, cheeseburger: 113600358">
            <a:extLst>
              <a:ext uri="{FF2B5EF4-FFF2-40B4-BE49-F238E27FC236}">
                <a16:creationId xmlns:a16="http://schemas.microsoft.com/office/drawing/2014/main" id="{2DA7C557-2531-1507-9D3F-A81A2EC9D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612" y="1587840"/>
            <a:ext cx="2261733" cy="226173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ubstance abuse icon png - Clip Art Library">
            <a:extLst>
              <a:ext uri="{FF2B5EF4-FFF2-40B4-BE49-F238E27FC236}">
                <a16:creationId xmlns:a16="http://schemas.microsoft.com/office/drawing/2014/main" id="{A06D6C28-CC92-EF40-EBE9-E2E182190A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43" r="14502"/>
          <a:stretch/>
        </p:blipFill>
        <p:spPr bwMode="auto">
          <a:xfrm>
            <a:off x="4523821" y="4139294"/>
            <a:ext cx="2645657" cy="226173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lip Art Man Practicing Svg Png - Exercise Fat Icon Png, Transparent Png ,  Transparent Png Image - PNGitem">
            <a:extLst>
              <a:ext uri="{FF2B5EF4-FFF2-40B4-BE49-F238E27FC236}">
                <a16:creationId xmlns:a16="http://schemas.microsoft.com/office/drawing/2014/main" id="{8B599BE7-A507-4249-9E56-1E31A82F99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49" r="12687"/>
          <a:stretch/>
        </p:blipFill>
        <p:spPr bwMode="auto">
          <a:xfrm>
            <a:off x="7550943" y="2213257"/>
            <a:ext cx="1810772" cy="300842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Black Virus Bacteria On White Background Free Stock Vector Graphic Image">
            <a:extLst>
              <a:ext uri="{FF2B5EF4-FFF2-40B4-BE49-F238E27FC236}">
                <a16:creationId xmlns:a16="http://schemas.microsoft.com/office/drawing/2014/main" id="{60037F70-B336-5BAD-68B9-F604786354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679" t="12826" r="25188" b="10440"/>
          <a:stretch/>
        </p:blipFill>
        <p:spPr bwMode="auto">
          <a:xfrm>
            <a:off x="9743181" y="3729831"/>
            <a:ext cx="2211791" cy="226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7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54E4-D003-236A-90CB-BE7D872E10CD}"/>
              </a:ext>
            </a:extLst>
          </p:cNvPr>
          <p:cNvSpPr>
            <a:spLocks noGrp="1"/>
          </p:cNvSpPr>
          <p:nvPr>
            <p:ph type="title"/>
          </p:nvPr>
        </p:nvSpPr>
        <p:spPr/>
        <p:txBody>
          <a:bodyPr/>
          <a:lstStyle/>
          <a:p>
            <a:r>
              <a:rPr lang="en-US" dirty="0">
                <a:solidFill>
                  <a:schemeClr val="tx1"/>
                </a:solidFill>
              </a:rPr>
              <a:t>Who am I?</a:t>
            </a:r>
          </a:p>
        </p:txBody>
      </p:sp>
      <p:sp>
        <p:nvSpPr>
          <p:cNvPr id="3" name="Content Placeholder 2">
            <a:extLst>
              <a:ext uri="{FF2B5EF4-FFF2-40B4-BE49-F238E27FC236}">
                <a16:creationId xmlns:a16="http://schemas.microsoft.com/office/drawing/2014/main" id="{CFA44654-4945-5A2D-30A5-4CA9468E0B0C}"/>
              </a:ext>
            </a:extLst>
          </p:cNvPr>
          <p:cNvSpPr>
            <a:spLocks noGrp="1"/>
          </p:cNvSpPr>
          <p:nvPr>
            <p:ph idx="1"/>
          </p:nvPr>
        </p:nvSpPr>
        <p:spPr/>
        <p:txBody>
          <a:bodyPr>
            <a:normAutofit fontScale="85000" lnSpcReduction="10000"/>
          </a:bodyPr>
          <a:lstStyle/>
          <a:p>
            <a:r>
              <a:rPr lang="en-US" dirty="0"/>
              <a:t>HIV &amp; sexual health doctor</a:t>
            </a:r>
          </a:p>
          <a:p>
            <a:r>
              <a:rPr lang="en-US" dirty="0"/>
              <a:t>Doctor since 1998, worked in HIV &amp; sexual health since 2002</a:t>
            </a:r>
          </a:p>
          <a:p>
            <a:r>
              <a:rPr lang="en-US" dirty="0"/>
              <a:t>Consultant since 2012</a:t>
            </a:r>
          </a:p>
          <a:p>
            <a:r>
              <a:rPr lang="en-US" dirty="0"/>
              <a:t>HIV lead for CNWL since 2018</a:t>
            </a:r>
          </a:p>
          <a:p>
            <a:r>
              <a:rPr lang="en-US" dirty="0"/>
              <a:t>Co-chair London HIV Clinical Forum</a:t>
            </a:r>
          </a:p>
          <a:p>
            <a:r>
              <a:rPr lang="en-US" dirty="0"/>
              <a:t>Chair British HIV Association (BHIVA) until January 2023</a:t>
            </a:r>
          </a:p>
          <a:p>
            <a:r>
              <a:rPr lang="en-US" dirty="0"/>
              <a:t>National Specialty Advisor for HIV to NHS England &amp; HIV Clinical Reference Group (CRG) chair</a:t>
            </a:r>
          </a:p>
          <a:p>
            <a:endParaRPr lang="en-US" dirty="0"/>
          </a:p>
        </p:txBody>
      </p:sp>
    </p:spTree>
    <p:extLst>
      <p:ext uri="{BB962C8B-B14F-4D97-AF65-F5344CB8AC3E}">
        <p14:creationId xmlns:p14="http://schemas.microsoft.com/office/powerpoint/2010/main" val="310506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Are Social Determinants of Health | Sunshine Community Health Center">
            <a:extLst>
              <a:ext uri="{FF2B5EF4-FFF2-40B4-BE49-F238E27FC236}">
                <a16:creationId xmlns:a16="http://schemas.microsoft.com/office/drawing/2014/main" id="{27D7903B-9C51-C33B-5BF3-FC5C3FE1D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951" y="244810"/>
            <a:ext cx="6551285" cy="61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869EA-06E2-7E5A-97A9-8E2BADE2DB0C}"/>
              </a:ext>
            </a:extLst>
          </p:cNvPr>
          <p:cNvPicPr>
            <a:picLocks noChangeAspect="1"/>
          </p:cNvPicPr>
          <p:nvPr/>
        </p:nvPicPr>
        <p:blipFill>
          <a:blip r:embed="rId2"/>
          <a:stretch>
            <a:fillRect/>
          </a:stretch>
        </p:blipFill>
        <p:spPr>
          <a:xfrm>
            <a:off x="1960584" y="1483953"/>
            <a:ext cx="8270831" cy="3890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66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A6271EB8-18F6-1E64-9E9D-AB162AB4A994}"/>
              </a:ext>
            </a:extLst>
          </p:cNvPr>
          <p:cNvPicPr>
            <a:picLocks noGrp="1" noChangeAspect="1"/>
          </p:cNvPicPr>
          <p:nvPr>
            <p:ph idx="1"/>
          </p:nvPr>
        </p:nvPicPr>
        <p:blipFill>
          <a:blip r:embed="rId2"/>
          <a:stretch>
            <a:fillRect/>
          </a:stretch>
        </p:blipFill>
        <p:spPr>
          <a:xfrm>
            <a:off x="300037" y="1502823"/>
            <a:ext cx="11591925" cy="3852354"/>
          </a:xfrm>
        </p:spPr>
      </p:pic>
    </p:spTree>
    <p:extLst>
      <p:ext uri="{BB962C8B-B14F-4D97-AF65-F5344CB8AC3E}">
        <p14:creationId xmlns:p14="http://schemas.microsoft.com/office/powerpoint/2010/main" val="381007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39C2F0-4D2E-4DC7-A0B8-98902C2135B2}"/>
              </a:ext>
            </a:extLst>
          </p:cNvPr>
          <p:cNvSpPr txBox="1"/>
          <p:nvPr/>
        </p:nvSpPr>
        <p:spPr>
          <a:xfrm>
            <a:off x="0" y="3087737"/>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3</a:t>
            </a:r>
          </a:p>
        </p:txBody>
      </p:sp>
      <p:sp>
        <p:nvSpPr>
          <p:cNvPr id="6" name="Content Placeholder 2">
            <a:extLst>
              <a:ext uri="{FF2B5EF4-FFF2-40B4-BE49-F238E27FC236}">
                <a16:creationId xmlns:a16="http://schemas.microsoft.com/office/drawing/2014/main" id="{4469529D-1570-47C8-B935-9773AF2D15C3}"/>
              </a:ext>
            </a:extLst>
          </p:cNvPr>
          <p:cNvSpPr txBox="1">
            <a:spLocks/>
          </p:cNvSpPr>
          <p:nvPr/>
        </p:nvSpPr>
        <p:spPr>
          <a:xfrm>
            <a:off x="2276887" y="4806560"/>
            <a:ext cx="5367086" cy="967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t>FUTURE</a:t>
            </a:r>
          </a:p>
        </p:txBody>
      </p:sp>
    </p:spTree>
    <p:extLst>
      <p:ext uri="{BB962C8B-B14F-4D97-AF65-F5344CB8AC3E}">
        <p14:creationId xmlns:p14="http://schemas.microsoft.com/office/powerpoint/2010/main" val="262028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158AF1-865D-D94A-C92E-83E5BBCEC37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3BB8CB80-89CE-EF3D-E959-E5BA685E4C0B}"/>
              </a:ext>
            </a:extLst>
          </p:cNvPr>
          <p:cNvSpPr>
            <a:spLocks noGrp="1"/>
          </p:cNvSpPr>
          <p:nvPr>
            <p:ph type="sldNum" sz="quarter" idx="12"/>
          </p:nvPr>
        </p:nvSpPr>
        <p:spPr/>
        <p:txBody>
          <a:bodyPr/>
          <a:lstStyle/>
          <a:p>
            <a:fld id="{F4EB4B3F-16B6-4E42-86F7-678EC5EFBBDB}" type="slidenum">
              <a:rPr lang="en-GB" smtClean="0"/>
              <a:t>24</a:t>
            </a:fld>
            <a:endParaRPr lang="en-GB"/>
          </a:p>
        </p:txBody>
      </p:sp>
      <p:pic>
        <p:nvPicPr>
          <p:cNvPr id="4" name="Picture 4" descr="92,760 Syringe Injection Cliparts, Stock Vector and Royalty Free Syringe  Injection Illustrations">
            <a:extLst>
              <a:ext uri="{FF2B5EF4-FFF2-40B4-BE49-F238E27FC236}">
                <a16:creationId xmlns:a16="http://schemas.microsoft.com/office/drawing/2014/main" id="{AEB9D42E-2B72-E6E7-707C-711BB44B8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8" t="14266" r="12275" b="14000"/>
          <a:stretch/>
        </p:blipFill>
        <p:spPr bwMode="auto">
          <a:xfrm>
            <a:off x="1381676" y="1692998"/>
            <a:ext cx="4247485" cy="4098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BA3795-5425-189A-8E0E-FD2CF5044796}"/>
              </a:ext>
            </a:extLst>
          </p:cNvPr>
          <p:cNvSpPr txBox="1"/>
          <p:nvPr/>
        </p:nvSpPr>
        <p:spPr>
          <a:xfrm rot="-2640000">
            <a:off x="2432097" y="3217597"/>
            <a:ext cx="1983685" cy="584775"/>
          </a:xfrm>
          <a:prstGeom prst="rect">
            <a:avLst/>
          </a:prstGeom>
          <a:noFill/>
        </p:spPr>
        <p:txBody>
          <a:bodyPr wrap="none" rtlCol="0">
            <a:spAutoFit/>
          </a:bodyPr>
          <a:lstStyle/>
          <a:p>
            <a:r>
              <a:rPr lang="en-GB" sz="3200" dirty="0"/>
              <a:t>VACCINE</a:t>
            </a:r>
          </a:p>
        </p:txBody>
      </p:sp>
    </p:spTree>
    <p:extLst>
      <p:ext uri="{BB962C8B-B14F-4D97-AF65-F5344CB8AC3E}">
        <p14:creationId xmlns:p14="http://schemas.microsoft.com/office/powerpoint/2010/main" val="2278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9380B2-10AE-027B-DA24-842DC5FC1A91}"/>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9F9DF769-B046-39D0-CB9A-0F2C515DA07B}"/>
              </a:ext>
            </a:extLst>
          </p:cNvPr>
          <p:cNvSpPr>
            <a:spLocks noGrp="1"/>
          </p:cNvSpPr>
          <p:nvPr>
            <p:ph type="sldNum" sz="quarter" idx="12"/>
          </p:nvPr>
        </p:nvSpPr>
        <p:spPr/>
        <p:txBody>
          <a:bodyPr/>
          <a:lstStyle/>
          <a:p>
            <a:fld id="{F4EB4B3F-16B6-4E42-86F7-678EC5EFBBDB}" type="slidenum">
              <a:rPr lang="en-GB" smtClean="0"/>
              <a:t>25</a:t>
            </a:fld>
            <a:endParaRPr lang="en-GB"/>
          </a:p>
        </p:txBody>
      </p:sp>
      <p:pic>
        <p:nvPicPr>
          <p:cNvPr id="4" name="Picture 2" descr="http://cdn.blisstree.com/files/2011/10/implanon-640x409.png">
            <a:extLst>
              <a:ext uri="{FF2B5EF4-FFF2-40B4-BE49-F238E27FC236}">
                <a16:creationId xmlns:a16="http://schemas.microsoft.com/office/drawing/2014/main" id="{B120E598-6E0C-6660-1561-1563407E8C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03" r="8739"/>
          <a:stretch/>
        </p:blipFill>
        <p:spPr bwMode="auto">
          <a:xfrm>
            <a:off x="1386350" y="3752861"/>
            <a:ext cx="2984090" cy="2913193"/>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5" name="Picture 4" descr="92,760 Syringe Injection Cliparts, Stock Vector and Royalty Free Syringe  Injection Illustrations">
            <a:extLst>
              <a:ext uri="{FF2B5EF4-FFF2-40B4-BE49-F238E27FC236}">
                <a16:creationId xmlns:a16="http://schemas.microsoft.com/office/drawing/2014/main" id="{E6488D8C-D9C5-2494-34D4-62BE0158D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8" t="14266" r="12275" b="14000"/>
          <a:stretch/>
        </p:blipFill>
        <p:spPr bwMode="auto">
          <a:xfrm>
            <a:off x="114612" y="785816"/>
            <a:ext cx="2763783" cy="2666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F860E7-E03A-7D91-ED2A-2D7DDD3FD96B}"/>
              </a:ext>
            </a:extLst>
          </p:cNvPr>
          <p:cNvSpPr txBox="1"/>
          <p:nvPr/>
        </p:nvSpPr>
        <p:spPr>
          <a:xfrm>
            <a:off x="226142" y="410842"/>
            <a:ext cx="1492716" cy="769441"/>
          </a:xfrm>
          <a:prstGeom prst="rect">
            <a:avLst/>
          </a:prstGeom>
          <a:noFill/>
        </p:spPr>
        <p:txBody>
          <a:bodyPr wrap="none" rtlCol="0">
            <a:spAutoFit/>
          </a:bodyPr>
          <a:lstStyle/>
          <a:p>
            <a:r>
              <a:rPr lang="en-US" sz="4400" dirty="0" err="1"/>
              <a:t>PrEP</a:t>
            </a:r>
            <a:endParaRPr lang="en-US" sz="4400" dirty="0"/>
          </a:p>
        </p:txBody>
      </p:sp>
      <p:pic>
        <p:nvPicPr>
          <p:cNvPr id="7170" name="Picture 2" descr="Free Old Man Silhouette, Download Free Old Man Silhouette png images, Free  ClipArts on Clipart Library">
            <a:extLst>
              <a:ext uri="{FF2B5EF4-FFF2-40B4-BE49-F238E27FC236}">
                <a16:creationId xmlns:a16="http://schemas.microsoft.com/office/drawing/2014/main" id="{5714A658-BAF8-D77E-34BD-07E8BE815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173" y="108090"/>
            <a:ext cx="3590919" cy="35909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HSC Health Policy Fast Track Scheme 2022 -Careers Guide">
            <a:extLst>
              <a:ext uri="{FF2B5EF4-FFF2-40B4-BE49-F238E27FC236}">
                <a16:creationId xmlns:a16="http://schemas.microsoft.com/office/drawing/2014/main" id="{EA4439FD-C1ED-57CB-2D4A-A67AA8D626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3" r="20645"/>
          <a:stretch/>
        </p:blipFill>
        <p:spPr bwMode="auto">
          <a:xfrm>
            <a:off x="6529712" y="3752861"/>
            <a:ext cx="3590920" cy="29131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ree Hammer Clipart Black And White, Download Free Hammer Clipart Black And  White png images, Free ClipArts on Clipart Library">
            <a:extLst>
              <a:ext uri="{FF2B5EF4-FFF2-40B4-BE49-F238E27FC236}">
                <a16:creationId xmlns:a16="http://schemas.microsoft.com/office/drawing/2014/main" id="{9D9B8BAD-3DE8-9FD6-9B55-D55259FF7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172" y="785816"/>
            <a:ext cx="2824530" cy="2811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92,760 Syringe Injection Cliparts, Stock Vector and Royalty Free Syringe  Injection Illustrations">
            <a:extLst>
              <a:ext uri="{FF2B5EF4-FFF2-40B4-BE49-F238E27FC236}">
                <a16:creationId xmlns:a16="http://schemas.microsoft.com/office/drawing/2014/main" id="{6ACD2B58-C082-B300-5579-F776BAEBBF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8" t="14266" r="12275" b="14000"/>
          <a:stretch/>
        </p:blipFill>
        <p:spPr bwMode="auto">
          <a:xfrm>
            <a:off x="5605834" y="191946"/>
            <a:ext cx="3543134" cy="3418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0C14BE-9614-A446-4D96-A00320DB1E1A}"/>
              </a:ext>
            </a:extLst>
          </p:cNvPr>
          <p:cNvSpPr txBox="1"/>
          <p:nvPr/>
        </p:nvSpPr>
        <p:spPr>
          <a:xfrm rot="-2640000">
            <a:off x="6379840" y="1415102"/>
            <a:ext cx="1995120" cy="523220"/>
          </a:xfrm>
          <a:prstGeom prst="rect">
            <a:avLst/>
          </a:prstGeom>
          <a:noFill/>
        </p:spPr>
        <p:txBody>
          <a:bodyPr wrap="square" rtlCol="0">
            <a:spAutoFit/>
          </a:bodyPr>
          <a:lstStyle/>
          <a:p>
            <a:r>
              <a:rPr lang="en-GB" sz="2800" dirty="0"/>
              <a:t>VACCINE</a:t>
            </a:r>
          </a:p>
        </p:txBody>
      </p:sp>
    </p:spTree>
    <p:extLst>
      <p:ext uri="{BB962C8B-B14F-4D97-AF65-F5344CB8AC3E}">
        <p14:creationId xmlns:p14="http://schemas.microsoft.com/office/powerpoint/2010/main" val="26254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F122F2-26F8-36F2-9FE0-6784BF7466A2}"/>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518CE6F2-F0B1-B799-DCC1-1E1472BA162C}"/>
              </a:ext>
            </a:extLst>
          </p:cNvPr>
          <p:cNvSpPr>
            <a:spLocks noGrp="1"/>
          </p:cNvSpPr>
          <p:nvPr>
            <p:ph type="sldNum" sz="quarter" idx="12"/>
          </p:nvPr>
        </p:nvSpPr>
        <p:spPr/>
        <p:txBody>
          <a:bodyPr/>
          <a:lstStyle/>
          <a:p>
            <a:fld id="{F4EB4B3F-16B6-4E42-86F7-678EC5EFBBDB}" type="slidenum">
              <a:rPr lang="en-GB" smtClean="0"/>
              <a:t>26</a:t>
            </a:fld>
            <a:endParaRPr lang="en-GB"/>
          </a:p>
        </p:txBody>
      </p:sp>
      <p:pic>
        <p:nvPicPr>
          <p:cNvPr id="5" name="Picture 4">
            <a:extLst>
              <a:ext uri="{FF2B5EF4-FFF2-40B4-BE49-F238E27FC236}">
                <a16:creationId xmlns:a16="http://schemas.microsoft.com/office/drawing/2014/main" id="{090A1490-6245-6C39-5A1A-C754089ADEF2}"/>
              </a:ext>
            </a:extLst>
          </p:cNvPr>
          <p:cNvPicPr>
            <a:picLocks noChangeAspect="1"/>
          </p:cNvPicPr>
          <p:nvPr/>
        </p:nvPicPr>
        <p:blipFill>
          <a:blip r:embed="rId2"/>
          <a:stretch>
            <a:fillRect/>
          </a:stretch>
        </p:blipFill>
        <p:spPr>
          <a:xfrm>
            <a:off x="2395896" y="652090"/>
            <a:ext cx="7400208" cy="5553819"/>
          </a:xfrm>
          <a:prstGeom prst="rect">
            <a:avLst/>
          </a:prstGeom>
        </p:spPr>
      </p:pic>
      <p:sp>
        <p:nvSpPr>
          <p:cNvPr id="6" name="TextBox 5">
            <a:extLst>
              <a:ext uri="{FF2B5EF4-FFF2-40B4-BE49-F238E27FC236}">
                <a16:creationId xmlns:a16="http://schemas.microsoft.com/office/drawing/2014/main" id="{68BC841A-5789-93CE-B43D-F503BA2BF27B}"/>
              </a:ext>
            </a:extLst>
          </p:cNvPr>
          <p:cNvSpPr txBox="1"/>
          <p:nvPr/>
        </p:nvSpPr>
        <p:spPr>
          <a:xfrm>
            <a:off x="5604387" y="1091381"/>
            <a:ext cx="1276311" cy="923330"/>
          </a:xfrm>
          <a:prstGeom prst="rect">
            <a:avLst/>
          </a:prstGeom>
          <a:noFill/>
        </p:spPr>
        <p:txBody>
          <a:bodyPr wrap="none" rtlCol="0">
            <a:spAutoFit/>
          </a:bodyPr>
          <a:lstStyle/>
          <a:p>
            <a:r>
              <a:rPr lang="en-US" sz="5400" dirty="0"/>
              <a:t>ICS</a:t>
            </a:r>
          </a:p>
        </p:txBody>
      </p:sp>
    </p:spTree>
    <p:extLst>
      <p:ext uri="{BB962C8B-B14F-4D97-AF65-F5344CB8AC3E}">
        <p14:creationId xmlns:p14="http://schemas.microsoft.com/office/powerpoint/2010/main" val="30886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D2A9-121D-45E5-B6F0-FFD6506096EC}"/>
              </a:ext>
            </a:extLst>
          </p:cNvPr>
          <p:cNvSpPr>
            <a:spLocks noGrp="1"/>
          </p:cNvSpPr>
          <p:nvPr>
            <p:ph type="title"/>
          </p:nvPr>
        </p:nvSpPr>
        <p:spPr/>
        <p:txBody>
          <a:bodyPr/>
          <a:lstStyle/>
          <a:p>
            <a:r>
              <a:rPr lang="en-GB" dirty="0"/>
              <a:t>Training must change</a:t>
            </a:r>
          </a:p>
        </p:txBody>
      </p:sp>
      <p:sp>
        <p:nvSpPr>
          <p:cNvPr id="3" name="Arrow: Pentagon 2">
            <a:extLst>
              <a:ext uri="{FF2B5EF4-FFF2-40B4-BE49-F238E27FC236}">
                <a16:creationId xmlns:a16="http://schemas.microsoft.com/office/drawing/2014/main" id="{D5C6E148-C3DB-4969-9CDC-55B0A357282C}"/>
              </a:ext>
            </a:extLst>
          </p:cNvPr>
          <p:cNvSpPr/>
          <p:nvPr/>
        </p:nvSpPr>
        <p:spPr>
          <a:xfrm>
            <a:off x="4479885" y="1612659"/>
            <a:ext cx="6358239" cy="2126512"/>
          </a:xfrm>
          <a:prstGeom prst="homePlat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Arrow: Pentagon 3">
            <a:extLst>
              <a:ext uri="{FF2B5EF4-FFF2-40B4-BE49-F238E27FC236}">
                <a16:creationId xmlns:a16="http://schemas.microsoft.com/office/drawing/2014/main" id="{4BCA8902-84C7-4A95-B958-960CE9FD2B58}"/>
              </a:ext>
            </a:extLst>
          </p:cNvPr>
          <p:cNvSpPr/>
          <p:nvPr/>
        </p:nvSpPr>
        <p:spPr>
          <a:xfrm flipH="1">
            <a:off x="1272395" y="1612659"/>
            <a:ext cx="6273171" cy="2126512"/>
          </a:xfrm>
          <a:prstGeom prst="homePlat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5A768C-5F33-4904-8C19-784703ED3854}"/>
              </a:ext>
            </a:extLst>
          </p:cNvPr>
          <p:cNvSpPr txBox="1"/>
          <p:nvPr/>
        </p:nvSpPr>
        <p:spPr>
          <a:xfrm>
            <a:off x="4145621" y="2137305"/>
            <a:ext cx="3828291" cy="1077218"/>
          </a:xfrm>
          <a:prstGeom prst="rect">
            <a:avLst/>
          </a:prstGeom>
          <a:noFill/>
        </p:spPr>
        <p:txBody>
          <a:bodyPr wrap="none" rtlCol="0">
            <a:spAutoFit/>
          </a:bodyPr>
          <a:lstStyle/>
          <a:p>
            <a:pPr algn="ctr"/>
            <a:r>
              <a:rPr lang="en-GB" sz="3200" b="1" dirty="0"/>
              <a:t>General principles </a:t>
            </a:r>
          </a:p>
          <a:p>
            <a:pPr algn="ctr"/>
            <a:r>
              <a:rPr lang="en-GB" sz="3200" b="1" dirty="0"/>
              <a:t>Of HIV care</a:t>
            </a:r>
          </a:p>
        </p:txBody>
      </p:sp>
      <p:sp>
        <p:nvSpPr>
          <p:cNvPr id="6" name="Arrow: Chevron 5">
            <a:extLst>
              <a:ext uri="{FF2B5EF4-FFF2-40B4-BE49-F238E27FC236}">
                <a16:creationId xmlns:a16="http://schemas.microsoft.com/office/drawing/2014/main" id="{8A2A07CB-B95A-49D3-8BB6-671083765C09}"/>
              </a:ext>
            </a:extLst>
          </p:cNvPr>
          <p:cNvSpPr/>
          <p:nvPr/>
        </p:nvSpPr>
        <p:spPr>
          <a:xfrm>
            <a:off x="1272395" y="4182087"/>
            <a:ext cx="5993220" cy="2126512"/>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5033A85F-37CD-4D66-8618-4B758B692CB5}"/>
              </a:ext>
            </a:extLst>
          </p:cNvPr>
          <p:cNvSpPr/>
          <p:nvPr/>
        </p:nvSpPr>
        <p:spPr>
          <a:xfrm flipH="1">
            <a:off x="4844903" y="4182087"/>
            <a:ext cx="5993220" cy="2126512"/>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847D7112-AD0F-4BF7-9CD8-52031007EB7B}"/>
              </a:ext>
            </a:extLst>
          </p:cNvPr>
          <p:cNvSpPr txBox="1"/>
          <p:nvPr/>
        </p:nvSpPr>
        <p:spPr>
          <a:xfrm>
            <a:off x="5093188" y="4706733"/>
            <a:ext cx="1933157" cy="1077218"/>
          </a:xfrm>
          <a:prstGeom prst="rect">
            <a:avLst/>
          </a:prstGeom>
          <a:noFill/>
        </p:spPr>
        <p:txBody>
          <a:bodyPr wrap="none" rtlCol="0">
            <a:spAutoFit/>
          </a:bodyPr>
          <a:lstStyle/>
          <a:p>
            <a:pPr algn="ctr"/>
            <a:r>
              <a:rPr lang="en-GB" sz="3200" b="1" dirty="0"/>
              <a:t>Complex</a:t>
            </a:r>
          </a:p>
          <a:p>
            <a:pPr algn="ctr"/>
            <a:r>
              <a:rPr lang="en-GB" sz="3200" b="1" dirty="0"/>
              <a:t>HIV care</a:t>
            </a:r>
          </a:p>
        </p:txBody>
      </p:sp>
    </p:spTree>
    <p:extLst>
      <p:ext uri="{BB962C8B-B14F-4D97-AF65-F5344CB8AC3E}">
        <p14:creationId xmlns:p14="http://schemas.microsoft.com/office/powerpoint/2010/main" val="11909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7037E-6 L -0.10208 3.7037E-6 " pathEditMode="relative" rAng="0" ptsTypes="AA">
                                      <p:cBhvr>
                                        <p:cTn id="6" dur="2000" fill="hold"/>
                                        <p:tgtEl>
                                          <p:spTgt spid="4"/>
                                        </p:tgtEl>
                                        <p:attrNameLst>
                                          <p:attrName>ppt_x</p:attrName>
                                          <p:attrName>ppt_y</p:attrName>
                                        </p:attrNameLst>
                                      </p:cBhvr>
                                      <p:rCtr x="-5104" y="0"/>
                                    </p:animMotion>
                                  </p:childTnLst>
                                </p:cTn>
                              </p:par>
                              <p:par>
                                <p:cTn id="7" presetID="42" presetClass="path" presetSubtype="0" accel="50000" decel="50000" fill="hold" grpId="0" nodeType="withEffect">
                                  <p:stCondLst>
                                    <p:cond delay="0"/>
                                  </p:stCondLst>
                                  <p:childTnLst>
                                    <p:animMotion origin="layout" path="M 5E-6 3.7037E-6 L 0.10547 3.7037E-6 " pathEditMode="relative" rAng="0" ptsTypes="AA">
                                      <p:cBhvr>
                                        <p:cTn id="8" dur="2000" fill="hold"/>
                                        <p:tgtEl>
                                          <p:spTgt spid="3"/>
                                        </p:tgtEl>
                                        <p:attrNameLst>
                                          <p:attrName>ppt_x</p:attrName>
                                          <p:attrName>ppt_y</p:attrName>
                                        </p:attrNameLst>
                                      </p:cBhvr>
                                      <p:rCtr x="5273" y="0"/>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08333E-7 -4.81481E-6 L 0.09414 -0.00185 " pathEditMode="relative" rAng="0" ptsTypes="AA">
                                      <p:cBhvr>
                                        <p:cTn id="12" dur="2000" fill="hold"/>
                                        <p:tgtEl>
                                          <p:spTgt spid="6"/>
                                        </p:tgtEl>
                                        <p:attrNameLst>
                                          <p:attrName>ppt_x</p:attrName>
                                          <p:attrName>ppt_y</p:attrName>
                                        </p:attrNameLst>
                                      </p:cBhvr>
                                      <p:rCtr x="4701" y="-93"/>
                                    </p:animMotion>
                                  </p:childTnLst>
                                </p:cTn>
                              </p:par>
                              <p:par>
                                <p:cTn id="13" presetID="42" presetClass="path" presetSubtype="0" accel="50000" decel="50000" fill="hold" grpId="0" nodeType="withEffect">
                                  <p:stCondLst>
                                    <p:cond delay="0"/>
                                  </p:stCondLst>
                                  <p:childTnLst>
                                    <p:animMotion origin="layout" path="M 1.04167E-6 -4.81481E-6 L -0.08294 -0.00046 " pathEditMode="relative" rAng="0" ptsTypes="AA">
                                      <p:cBhvr>
                                        <p:cTn id="14" dur="2000" fill="hold"/>
                                        <p:tgtEl>
                                          <p:spTgt spid="7"/>
                                        </p:tgtEl>
                                        <p:attrNameLst>
                                          <p:attrName>ppt_x</p:attrName>
                                          <p:attrName>ppt_y</p:attrName>
                                        </p:attrNameLst>
                                      </p:cBhvr>
                                      <p:rCtr x="-415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39C2F0-4D2E-4DC7-A0B8-98902C2135B2}"/>
              </a:ext>
            </a:extLst>
          </p:cNvPr>
          <p:cNvSpPr txBox="1"/>
          <p:nvPr/>
        </p:nvSpPr>
        <p:spPr>
          <a:xfrm>
            <a:off x="0" y="3087737"/>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4</a:t>
            </a:r>
          </a:p>
        </p:txBody>
      </p:sp>
      <p:sp>
        <p:nvSpPr>
          <p:cNvPr id="6" name="Content Placeholder 2">
            <a:extLst>
              <a:ext uri="{FF2B5EF4-FFF2-40B4-BE49-F238E27FC236}">
                <a16:creationId xmlns:a16="http://schemas.microsoft.com/office/drawing/2014/main" id="{4469529D-1570-47C8-B935-9773AF2D15C3}"/>
              </a:ext>
            </a:extLst>
          </p:cNvPr>
          <p:cNvSpPr txBox="1">
            <a:spLocks/>
          </p:cNvSpPr>
          <p:nvPr/>
        </p:nvSpPr>
        <p:spPr>
          <a:xfrm>
            <a:off x="2276886" y="4806560"/>
            <a:ext cx="7162081" cy="967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t>CLOSING THOUGHTS</a:t>
            </a:r>
          </a:p>
        </p:txBody>
      </p:sp>
    </p:spTree>
    <p:extLst>
      <p:ext uri="{BB962C8B-B14F-4D97-AF65-F5344CB8AC3E}">
        <p14:creationId xmlns:p14="http://schemas.microsoft.com/office/powerpoint/2010/main" val="252681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0DDD5-3145-4EEC-928B-C98069757623}"/>
              </a:ext>
            </a:extLst>
          </p:cNvPr>
          <p:cNvPicPr>
            <a:picLocks noChangeAspect="1"/>
          </p:cNvPicPr>
          <p:nvPr/>
        </p:nvPicPr>
        <p:blipFill>
          <a:blip r:embed="rId2"/>
          <a:stretch>
            <a:fillRect/>
          </a:stretch>
        </p:blipFill>
        <p:spPr>
          <a:xfrm>
            <a:off x="1659334" y="0"/>
            <a:ext cx="8873332" cy="6858000"/>
          </a:xfrm>
          <a:prstGeom prst="rect">
            <a:avLst/>
          </a:prstGeom>
        </p:spPr>
      </p:pic>
      <p:grpSp>
        <p:nvGrpSpPr>
          <p:cNvPr id="6" name="Group 5">
            <a:extLst>
              <a:ext uri="{FF2B5EF4-FFF2-40B4-BE49-F238E27FC236}">
                <a16:creationId xmlns:a16="http://schemas.microsoft.com/office/drawing/2014/main" id="{C6E1AD91-09BD-4FAB-8F78-87D689E58B79}"/>
              </a:ext>
            </a:extLst>
          </p:cNvPr>
          <p:cNvGrpSpPr/>
          <p:nvPr/>
        </p:nvGrpSpPr>
        <p:grpSpPr>
          <a:xfrm>
            <a:off x="2515563" y="1183512"/>
            <a:ext cx="7114575" cy="4490977"/>
            <a:chOff x="1886672" y="887633"/>
            <a:chExt cx="5335931" cy="3368233"/>
          </a:xfrm>
        </p:grpSpPr>
        <p:pic>
          <p:nvPicPr>
            <p:cNvPr id="9218" name="Picture 2" descr="Ultimate Guide to Get a US Driving License as a Foreigner">
              <a:extLst>
                <a:ext uri="{FF2B5EF4-FFF2-40B4-BE49-F238E27FC236}">
                  <a16:creationId xmlns:a16="http://schemas.microsoft.com/office/drawing/2014/main" id="{9EBF37A8-218B-4144-BD9F-4F452FE3C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43" t="12603" r="11351" b="21912"/>
            <a:stretch/>
          </p:blipFill>
          <p:spPr bwMode="auto">
            <a:xfrm>
              <a:off x="1886672" y="887633"/>
              <a:ext cx="5335931" cy="33682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63662F-F146-4183-8191-CAE0E7B18339}"/>
                </a:ext>
              </a:extLst>
            </p:cNvPr>
            <p:cNvSpPr txBox="1"/>
            <p:nvPr/>
          </p:nvSpPr>
          <p:spPr>
            <a:xfrm rot="19380000">
              <a:off x="3427582" y="2120026"/>
              <a:ext cx="3711593" cy="684755"/>
            </a:xfrm>
            <a:prstGeom prst="rect">
              <a:avLst/>
            </a:prstGeom>
            <a:noFill/>
          </p:spPr>
          <p:txBody>
            <a:bodyPr wrap="none" rtlCol="0">
              <a:spAutoFit/>
            </a:bodyPr>
            <a:lstStyle/>
            <a:p>
              <a:r>
                <a:rPr lang="en-GB" sz="5333" dirty="0">
                  <a:solidFill>
                    <a:srgbClr val="FF0000"/>
                  </a:solidFill>
                  <a:latin typeface="Stencil" panose="040409050D0802020404" pitchFamily="82" charset="0"/>
                </a:rPr>
                <a:t>SEX OFFENDER</a:t>
              </a:r>
            </a:p>
          </p:txBody>
        </p:sp>
        <p:pic>
          <p:nvPicPr>
            <p:cNvPr id="9220" name="Picture 4" descr="Free Male Head Silhouette, Download Free Male Head Silhouette png images,  Free ClipArts on Clipart Library">
              <a:extLst>
                <a:ext uri="{FF2B5EF4-FFF2-40B4-BE49-F238E27FC236}">
                  <a16:creationId xmlns:a16="http://schemas.microsoft.com/office/drawing/2014/main" id="{32097D34-03EE-4F9B-8BCC-0A61272E17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66" t="6876" r="23892" b="17529"/>
            <a:stretch/>
          </p:blipFill>
          <p:spPr bwMode="auto">
            <a:xfrm>
              <a:off x="2146434" y="1944546"/>
              <a:ext cx="1534316" cy="20179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84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sz="half" idx="1"/>
          </p:nvPr>
        </p:nvSpPr>
        <p:spPr>
          <a:xfrm>
            <a:off x="207279" y="2752156"/>
            <a:ext cx="3509638" cy="967850"/>
          </a:xfrm>
        </p:spPr>
        <p:txBody>
          <a:bodyPr>
            <a:normAutofit/>
          </a:bodyPr>
          <a:lstStyle/>
          <a:p>
            <a:pPr marL="0" indent="0" algn="ctr">
              <a:buNone/>
            </a:pPr>
            <a:r>
              <a:rPr lang="en-US" sz="2800" b="1" dirty="0"/>
              <a:t>THEN</a:t>
            </a:r>
          </a:p>
        </p:txBody>
      </p:sp>
      <p:sp>
        <p:nvSpPr>
          <p:cNvPr id="5" name="TextBox 4">
            <a:extLst>
              <a:ext uri="{FF2B5EF4-FFF2-40B4-BE49-F238E27FC236}">
                <a16:creationId xmlns:a16="http://schemas.microsoft.com/office/drawing/2014/main" id="{3B7715E2-CD3E-42BA-A55D-CD112C9EDEAF}"/>
              </a:ext>
            </a:extLst>
          </p:cNvPr>
          <p:cNvSpPr txBox="1"/>
          <p:nvPr/>
        </p:nvSpPr>
        <p:spPr>
          <a:xfrm>
            <a:off x="4095482" y="5165296"/>
            <a:ext cx="1678665" cy="954107"/>
          </a:xfrm>
          <a:prstGeom prst="rect">
            <a:avLst/>
          </a:prstGeom>
          <a:noFill/>
        </p:spPr>
        <p:txBody>
          <a:bodyPr wrap="none" rtlCol="0">
            <a:spAutoFit/>
          </a:bodyPr>
          <a:lstStyle/>
          <a:p>
            <a:pPr algn="ctr"/>
            <a:r>
              <a:rPr lang="en-GB" sz="2800" b="1" dirty="0"/>
              <a:t>FUTURE</a:t>
            </a:r>
          </a:p>
          <a:p>
            <a:pPr algn="ctr"/>
            <a:endParaRPr lang="en-GB" sz="2800" b="1" dirty="0"/>
          </a:p>
        </p:txBody>
      </p:sp>
      <p:sp>
        <p:nvSpPr>
          <p:cNvPr id="6" name="TextBox 5">
            <a:extLst>
              <a:ext uri="{FF2B5EF4-FFF2-40B4-BE49-F238E27FC236}">
                <a16:creationId xmlns:a16="http://schemas.microsoft.com/office/drawing/2014/main" id="{13ADE810-D849-4344-85F3-054BFA3E1309}"/>
              </a:ext>
            </a:extLst>
          </p:cNvPr>
          <p:cNvSpPr txBox="1"/>
          <p:nvPr/>
        </p:nvSpPr>
        <p:spPr>
          <a:xfrm>
            <a:off x="-297944" y="893852"/>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1</a:t>
            </a:r>
          </a:p>
        </p:txBody>
      </p:sp>
      <p:sp>
        <p:nvSpPr>
          <p:cNvPr id="7" name="TextBox 6">
            <a:extLst>
              <a:ext uri="{FF2B5EF4-FFF2-40B4-BE49-F238E27FC236}">
                <a16:creationId xmlns:a16="http://schemas.microsoft.com/office/drawing/2014/main" id="{A0DDF8A4-68C0-4018-BD4D-D48E42CE2D55}"/>
              </a:ext>
            </a:extLst>
          </p:cNvPr>
          <p:cNvSpPr txBox="1"/>
          <p:nvPr/>
        </p:nvSpPr>
        <p:spPr>
          <a:xfrm>
            <a:off x="5525784" y="893852"/>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2</a:t>
            </a:r>
          </a:p>
        </p:txBody>
      </p:sp>
      <p:sp>
        <p:nvSpPr>
          <p:cNvPr id="8" name="TextBox 7">
            <a:extLst>
              <a:ext uri="{FF2B5EF4-FFF2-40B4-BE49-F238E27FC236}">
                <a16:creationId xmlns:a16="http://schemas.microsoft.com/office/drawing/2014/main" id="{60783BF9-626C-4EEA-8F53-137E2C309A8A}"/>
              </a:ext>
            </a:extLst>
          </p:cNvPr>
          <p:cNvSpPr txBox="1"/>
          <p:nvPr/>
        </p:nvSpPr>
        <p:spPr>
          <a:xfrm>
            <a:off x="2184970" y="3470946"/>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3</a:t>
            </a:r>
          </a:p>
        </p:txBody>
      </p:sp>
      <p:sp>
        <p:nvSpPr>
          <p:cNvPr id="9" name="TextBox 8">
            <a:extLst>
              <a:ext uri="{FF2B5EF4-FFF2-40B4-BE49-F238E27FC236}">
                <a16:creationId xmlns:a16="http://schemas.microsoft.com/office/drawing/2014/main" id="{737A02D0-226C-41B9-8817-10AE619B333C}"/>
              </a:ext>
            </a:extLst>
          </p:cNvPr>
          <p:cNvSpPr txBox="1"/>
          <p:nvPr/>
        </p:nvSpPr>
        <p:spPr>
          <a:xfrm>
            <a:off x="6758065" y="3508316"/>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4</a:t>
            </a:r>
          </a:p>
        </p:txBody>
      </p:sp>
      <p:sp>
        <p:nvSpPr>
          <p:cNvPr id="10" name="Content Placeholder 2">
            <a:extLst>
              <a:ext uri="{FF2B5EF4-FFF2-40B4-BE49-F238E27FC236}">
                <a16:creationId xmlns:a16="http://schemas.microsoft.com/office/drawing/2014/main" id="{FEA24373-D8A9-4B29-AF3F-6DD267C879C9}"/>
              </a:ext>
            </a:extLst>
          </p:cNvPr>
          <p:cNvSpPr txBox="1">
            <a:spLocks/>
          </p:cNvSpPr>
          <p:nvPr/>
        </p:nvSpPr>
        <p:spPr>
          <a:xfrm>
            <a:off x="8346710" y="5132710"/>
            <a:ext cx="4019284" cy="967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CLOSING</a:t>
            </a:r>
          </a:p>
          <a:p>
            <a:pPr marL="0" indent="0" algn="ctr">
              <a:buFont typeface="Arial" panose="020B0604020202020204" pitchFamily="34" charset="0"/>
              <a:buNone/>
            </a:pPr>
            <a:r>
              <a:rPr lang="en-US" b="1" dirty="0"/>
              <a:t>THOUGHTS</a:t>
            </a:r>
          </a:p>
        </p:txBody>
      </p:sp>
      <p:sp>
        <p:nvSpPr>
          <p:cNvPr id="13" name="Content Placeholder 2">
            <a:extLst>
              <a:ext uri="{FF2B5EF4-FFF2-40B4-BE49-F238E27FC236}">
                <a16:creationId xmlns:a16="http://schemas.microsoft.com/office/drawing/2014/main" id="{A0781F6A-A014-0606-1548-BE1469B75B53}"/>
              </a:ext>
            </a:extLst>
          </p:cNvPr>
          <p:cNvSpPr txBox="1">
            <a:spLocks/>
          </p:cNvSpPr>
          <p:nvPr/>
        </p:nvSpPr>
        <p:spPr>
          <a:xfrm>
            <a:off x="6468893" y="2752156"/>
            <a:ext cx="3509638" cy="967850"/>
          </a:xfrm>
          <a:prstGeom prst="rect">
            <a:avLst/>
          </a:prstGeom>
        </p:spPr>
        <p:txBody>
          <a:bodyPr vert="horz" lIns="0" tIns="0" rIns="0" bIns="0" rtlCol="0">
            <a:normAutofit/>
          </a:bodyPr>
          <a:lstStyle>
            <a:lvl1pPr marL="0" indent="0" algn="l" defTabSz="554500" rtl="0" eaLnBrk="1" latinLnBrk="0" hangingPunct="1">
              <a:lnSpc>
                <a:spcPct val="100000"/>
              </a:lnSpc>
              <a:spcBef>
                <a:spcPts val="0"/>
              </a:spcBef>
              <a:spcAft>
                <a:spcPts val="900"/>
              </a:spcAft>
              <a:buFont typeface="Arial" panose="020B0604020202020204" pitchFamily="34" charset="0"/>
              <a:buNone/>
              <a:defRPr sz="1600" b="0" i="0" kern="1200">
                <a:solidFill>
                  <a:schemeClr val="tx1"/>
                </a:solidFill>
                <a:latin typeface="BT Curve" panose="020B0503020203020204" pitchFamily="34" charset="0"/>
                <a:ea typeface="+mn-ea"/>
                <a:cs typeface="+mn-cs"/>
              </a:defRPr>
            </a:lvl1pPr>
            <a:lvl2pPr marL="177800" indent="-177800"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2pPr>
            <a:lvl3pPr marL="360363" indent="-182563" algn="l" defTabSz="554500" rtl="0" eaLnBrk="1" latinLnBrk="0" hangingPunct="1">
              <a:lnSpc>
                <a:spcPct val="100000"/>
              </a:lnSpc>
              <a:spcBef>
                <a:spcPts val="0"/>
              </a:spcBef>
              <a:spcAft>
                <a:spcPts val="900"/>
              </a:spcAft>
              <a:buFont typeface="Tahoma" panose="020B0604030504040204" pitchFamily="34" charset="0"/>
              <a:buChar char="–"/>
              <a:defRPr sz="1600" b="0" i="0" kern="1200">
                <a:solidFill>
                  <a:schemeClr val="tx1"/>
                </a:solidFill>
                <a:latin typeface="BT Curve" panose="020B0503020203020204" pitchFamily="34" charset="0"/>
                <a:ea typeface="+mn-ea"/>
                <a:cs typeface="+mn-cs"/>
              </a:defRPr>
            </a:lvl3pPr>
            <a:lvl4pPr marL="0" indent="0" algn="l" defTabSz="554500" rtl="0" eaLnBrk="1" latinLnBrk="0" hangingPunct="1">
              <a:lnSpc>
                <a:spcPct val="100000"/>
              </a:lnSpc>
              <a:spcBef>
                <a:spcPts val="600"/>
              </a:spcBef>
              <a:spcAft>
                <a:spcPts val="1800"/>
              </a:spcAft>
              <a:buFont typeface="Arial" panose="020B0604020202020204" pitchFamily="34" charset="0"/>
              <a:buNone/>
              <a:tabLst/>
              <a:defRPr sz="1800" b="0" kern="1200">
                <a:solidFill>
                  <a:schemeClr val="tx1"/>
                </a:solidFill>
                <a:latin typeface="+mj-lt"/>
                <a:ea typeface="+mn-ea"/>
                <a:cs typeface="+mn-cs"/>
              </a:defRPr>
            </a:lvl4pPr>
            <a:lvl5pPr marL="625475" indent="-265113"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lgn="ctr"/>
            <a:r>
              <a:rPr lang="en-US" sz="2800" b="1" dirty="0"/>
              <a:t>NOW</a:t>
            </a:r>
          </a:p>
        </p:txBody>
      </p:sp>
    </p:spTree>
    <p:extLst>
      <p:ext uri="{BB962C8B-B14F-4D97-AF65-F5344CB8AC3E}">
        <p14:creationId xmlns:p14="http://schemas.microsoft.com/office/powerpoint/2010/main" val="293565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D74AC-A751-45B5-B561-D47CBD869DD4}"/>
              </a:ext>
            </a:extLst>
          </p:cNvPr>
          <p:cNvPicPr>
            <a:picLocks noChangeAspect="1"/>
          </p:cNvPicPr>
          <p:nvPr/>
        </p:nvPicPr>
        <p:blipFill>
          <a:blip r:embed="rId2"/>
          <a:stretch>
            <a:fillRect/>
          </a:stretch>
        </p:blipFill>
        <p:spPr>
          <a:xfrm>
            <a:off x="331812" y="1069245"/>
            <a:ext cx="4797347" cy="4719513"/>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3E44A2C-5047-4653-B89C-2956D3D83A57}"/>
              </a:ext>
            </a:extLst>
          </p:cNvPr>
          <p:cNvSpPr/>
          <p:nvPr/>
        </p:nvSpPr>
        <p:spPr>
          <a:xfrm>
            <a:off x="5337546" y="2793025"/>
            <a:ext cx="6522644" cy="1077218"/>
          </a:xfrm>
          <a:prstGeom prst="rect">
            <a:avLst/>
          </a:prstGeom>
        </p:spPr>
        <p:txBody>
          <a:bodyPr wrap="square">
            <a:spAutoFit/>
          </a:bodyPr>
          <a:lstStyle/>
          <a:p>
            <a:r>
              <a:rPr lang="en-GB" sz="3200" i="1" dirty="0">
                <a:solidFill>
                  <a:srgbClr val="333333"/>
                </a:solidFill>
                <a:latin typeface="AvenirLTStd-Book"/>
              </a:rPr>
              <a:t>46% of the world’s 1.7 million children living with HIV were </a:t>
            </a:r>
            <a:r>
              <a:rPr lang="en-GB" sz="3200" b="1" i="1" dirty="0">
                <a:solidFill>
                  <a:srgbClr val="333333"/>
                </a:solidFill>
                <a:latin typeface="AvenirLTStd-Book"/>
              </a:rPr>
              <a:t>not on treatment</a:t>
            </a:r>
          </a:p>
        </p:txBody>
      </p:sp>
    </p:spTree>
    <p:extLst>
      <p:ext uri="{BB962C8B-B14F-4D97-AF65-F5344CB8AC3E}">
        <p14:creationId xmlns:p14="http://schemas.microsoft.com/office/powerpoint/2010/main" val="2723228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itorial cartoon, March 31, 2021: The vaccine">
            <a:extLst>
              <a:ext uri="{FF2B5EF4-FFF2-40B4-BE49-F238E27FC236}">
                <a16:creationId xmlns:a16="http://schemas.microsoft.com/office/drawing/2014/main" id="{4856A678-1C70-44E1-AC85-1ED0D41D2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0"/>
            <a:ext cx="10215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8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AB46-601C-4832-91C2-75BF76A48AF3}"/>
              </a:ext>
            </a:extLst>
          </p:cNvPr>
          <p:cNvSpPr>
            <a:spLocks noGrp="1"/>
          </p:cNvSpPr>
          <p:nvPr>
            <p:ph type="title"/>
          </p:nvPr>
        </p:nvSpPr>
        <p:spPr/>
        <p:txBody>
          <a:bodyPr/>
          <a:lstStyle/>
          <a:p>
            <a:r>
              <a:rPr lang="en-GB" dirty="0"/>
              <a:t>Thank you for listening</a:t>
            </a:r>
          </a:p>
        </p:txBody>
      </p:sp>
      <p:pic>
        <p:nvPicPr>
          <p:cNvPr id="3074" name="Picture 2" descr="Email Icon Large Envelope | Email icon, Png icons, Icon">
            <a:extLst>
              <a:ext uri="{FF2B5EF4-FFF2-40B4-BE49-F238E27FC236}">
                <a16:creationId xmlns:a16="http://schemas.microsoft.com/office/drawing/2014/main" id="{05E1696E-CD0F-42A2-96BA-2E4A68E6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950" y="2236959"/>
            <a:ext cx="1550377" cy="11072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Icon | Twitter logo">
            <a:extLst>
              <a:ext uri="{FF2B5EF4-FFF2-40B4-BE49-F238E27FC236}">
                <a16:creationId xmlns:a16="http://schemas.microsoft.com/office/drawing/2014/main" id="{A8F5B3A7-63C8-4C39-A2D9-76B540C8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024" y="3500020"/>
            <a:ext cx="1264227" cy="1264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54A59F-697D-42B3-919F-20FC4FDC45C0}"/>
              </a:ext>
            </a:extLst>
          </p:cNvPr>
          <p:cNvSpPr txBox="1"/>
          <p:nvPr/>
        </p:nvSpPr>
        <p:spPr>
          <a:xfrm>
            <a:off x="5259003" y="2529854"/>
            <a:ext cx="3858749" cy="646331"/>
          </a:xfrm>
          <a:prstGeom prst="rect">
            <a:avLst/>
          </a:prstGeom>
          <a:noFill/>
        </p:spPr>
        <p:txBody>
          <a:bodyPr wrap="none" rtlCol="0">
            <a:spAutoFit/>
          </a:bodyPr>
          <a:lstStyle/>
          <a:p>
            <a:r>
              <a:rPr lang="en-GB" sz="3600">
                <a:hlinkClick r:id="rId4"/>
              </a:rPr>
              <a:t>lwaters</a:t>
            </a:r>
            <a:r>
              <a:rPr lang="en-GB" sz="3600" dirty="0">
                <a:hlinkClick r:id="rId4"/>
              </a:rPr>
              <a:t>@nhs.net</a:t>
            </a:r>
            <a:r>
              <a:rPr lang="en-GB" sz="3600" dirty="0"/>
              <a:t> </a:t>
            </a:r>
          </a:p>
        </p:txBody>
      </p:sp>
      <p:sp>
        <p:nvSpPr>
          <p:cNvPr id="7" name="TextBox 6">
            <a:extLst>
              <a:ext uri="{FF2B5EF4-FFF2-40B4-BE49-F238E27FC236}">
                <a16:creationId xmlns:a16="http://schemas.microsoft.com/office/drawing/2014/main" id="{3C9DF09C-873C-4923-8ED2-E3A93EE7FBC2}"/>
              </a:ext>
            </a:extLst>
          </p:cNvPr>
          <p:cNvSpPr txBox="1"/>
          <p:nvPr/>
        </p:nvSpPr>
        <p:spPr>
          <a:xfrm>
            <a:off x="5259002" y="3886209"/>
            <a:ext cx="3704860" cy="646331"/>
          </a:xfrm>
          <a:prstGeom prst="rect">
            <a:avLst/>
          </a:prstGeom>
          <a:noFill/>
        </p:spPr>
        <p:txBody>
          <a:bodyPr wrap="none" rtlCol="0">
            <a:spAutoFit/>
          </a:bodyPr>
          <a:lstStyle/>
          <a:p>
            <a:r>
              <a:rPr lang="en-GB" sz="3600" dirty="0"/>
              <a:t>@drlaurajwaters</a:t>
            </a:r>
          </a:p>
        </p:txBody>
      </p:sp>
      <p:pic>
        <p:nvPicPr>
          <p:cNvPr id="4" name="Picture 3">
            <a:extLst>
              <a:ext uri="{FF2B5EF4-FFF2-40B4-BE49-F238E27FC236}">
                <a16:creationId xmlns:a16="http://schemas.microsoft.com/office/drawing/2014/main" id="{82C3B2D3-F107-4771-A962-1EB8EDB70226}"/>
              </a:ext>
            </a:extLst>
          </p:cNvPr>
          <p:cNvPicPr>
            <a:picLocks noChangeAspect="1"/>
          </p:cNvPicPr>
          <p:nvPr/>
        </p:nvPicPr>
        <p:blipFill>
          <a:blip r:embed="rId5"/>
          <a:stretch>
            <a:fillRect/>
          </a:stretch>
        </p:blipFill>
        <p:spPr>
          <a:xfrm>
            <a:off x="3191129" y="4920079"/>
            <a:ext cx="1487199" cy="1448136"/>
          </a:xfrm>
          <a:prstGeom prst="rect">
            <a:avLst/>
          </a:prstGeom>
        </p:spPr>
      </p:pic>
      <p:sp>
        <p:nvSpPr>
          <p:cNvPr id="9" name="TextBox 8">
            <a:extLst>
              <a:ext uri="{FF2B5EF4-FFF2-40B4-BE49-F238E27FC236}">
                <a16:creationId xmlns:a16="http://schemas.microsoft.com/office/drawing/2014/main" id="{F9BC5CCB-9AB2-4ACD-BA45-E57880EFF7DE}"/>
              </a:ext>
            </a:extLst>
          </p:cNvPr>
          <p:cNvSpPr txBox="1"/>
          <p:nvPr/>
        </p:nvSpPr>
        <p:spPr>
          <a:xfrm>
            <a:off x="5259003" y="5242563"/>
            <a:ext cx="4993226" cy="646331"/>
          </a:xfrm>
          <a:prstGeom prst="rect">
            <a:avLst/>
          </a:prstGeom>
          <a:noFill/>
        </p:spPr>
        <p:txBody>
          <a:bodyPr wrap="none" rtlCol="0">
            <a:spAutoFit/>
          </a:bodyPr>
          <a:lstStyle/>
          <a:p>
            <a:r>
              <a:rPr lang="en-GB" sz="3600" dirty="0"/>
              <a:t>peoplefirstcharter.org </a:t>
            </a:r>
          </a:p>
        </p:txBody>
      </p:sp>
    </p:spTree>
    <p:extLst>
      <p:ext uri="{BB962C8B-B14F-4D97-AF65-F5344CB8AC3E}">
        <p14:creationId xmlns:p14="http://schemas.microsoft.com/office/powerpoint/2010/main" val="136243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39C2F0-4D2E-4DC7-A0B8-98902C2135B2}"/>
              </a:ext>
            </a:extLst>
          </p:cNvPr>
          <p:cNvSpPr txBox="1"/>
          <p:nvPr/>
        </p:nvSpPr>
        <p:spPr>
          <a:xfrm>
            <a:off x="0" y="3087737"/>
            <a:ext cx="2165978" cy="3770263"/>
          </a:xfrm>
          <a:prstGeom prst="rect">
            <a:avLst/>
          </a:prstGeom>
          <a:noFill/>
        </p:spPr>
        <p:txBody>
          <a:bodyPr wrap="none" rtlCol="0">
            <a:spAutoFit/>
          </a:bodyPr>
          <a:lstStyle/>
          <a:p>
            <a:r>
              <a:rPr lang="en-GB" sz="23900" dirty="0">
                <a:solidFill>
                  <a:schemeClr val="bg1">
                    <a:lumMod val="75000"/>
                  </a:schemeClr>
                </a:solidFill>
                <a:latin typeface="Broadway" panose="04040905080B02020502" pitchFamily="82" charset="0"/>
              </a:rPr>
              <a:t>1</a:t>
            </a:r>
          </a:p>
        </p:txBody>
      </p:sp>
      <p:sp>
        <p:nvSpPr>
          <p:cNvPr id="6" name="Content Placeholder 2">
            <a:extLst>
              <a:ext uri="{FF2B5EF4-FFF2-40B4-BE49-F238E27FC236}">
                <a16:creationId xmlns:a16="http://schemas.microsoft.com/office/drawing/2014/main" id="{4469529D-1570-47C8-B935-9773AF2D15C3}"/>
              </a:ext>
            </a:extLst>
          </p:cNvPr>
          <p:cNvSpPr txBox="1">
            <a:spLocks/>
          </p:cNvSpPr>
          <p:nvPr/>
        </p:nvSpPr>
        <p:spPr>
          <a:xfrm>
            <a:off x="2276887" y="4806560"/>
            <a:ext cx="5367086" cy="967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t>THEN</a:t>
            </a:r>
          </a:p>
        </p:txBody>
      </p:sp>
    </p:spTree>
    <p:extLst>
      <p:ext uri="{BB962C8B-B14F-4D97-AF65-F5344CB8AC3E}">
        <p14:creationId xmlns:p14="http://schemas.microsoft.com/office/powerpoint/2010/main" val="152367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4FE625-36F4-43DA-95F2-B119BFB0661A}"/>
              </a:ext>
            </a:extLst>
          </p:cNvPr>
          <p:cNvSpPr txBox="1"/>
          <p:nvPr/>
        </p:nvSpPr>
        <p:spPr>
          <a:xfrm>
            <a:off x="1099889" y="778079"/>
            <a:ext cx="2779928" cy="1446550"/>
          </a:xfrm>
          <a:prstGeom prst="rect">
            <a:avLst/>
          </a:prstGeom>
          <a:noFill/>
        </p:spPr>
        <p:txBody>
          <a:bodyPr wrap="none" rtlCol="0">
            <a:spAutoFit/>
          </a:bodyPr>
          <a:lstStyle/>
          <a:p>
            <a:r>
              <a:rPr lang="en-GB" sz="8800" dirty="0">
                <a:solidFill>
                  <a:schemeClr val="tx1">
                    <a:lumMod val="50000"/>
                    <a:lumOff val="50000"/>
                  </a:schemeClr>
                </a:solidFill>
                <a:latin typeface="Stencil" panose="040409050D0802020404" pitchFamily="82" charset="0"/>
              </a:rPr>
              <a:t>1920</a:t>
            </a:r>
          </a:p>
        </p:txBody>
      </p:sp>
      <p:pic>
        <p:nvPicPr>
          <p:cNvPr id="3078" name="Picture 6" descr="Skyscraper Clipart Sky Scraper - City Silhouette Black And White  Transparent PNG - 640x480 - Free Download on NicePNG">
            <a:extLst>
              <a:ext uri="{FF2B5EF4-FFF2-40B4-BE49-F238E27FC236}">
                <a16:creationId xmlns:a16="http://schemas.microsoft.com/office/drawing/2014/main" id="{FECCFA6B-A471-4829-B843-9D999DC4F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971" y="2158999"/>
            <a:ext cx="2823029" cy="19200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ailroad Tracks Png Clipart - Railway Track Clipart Png Transparent PNG -  640x320 - Free Download on NicePNG">
            <a:extLst>
              <a:ext uri="{FF2B5EF4-FFF2-40B4-BE49-F238E27FC236}">
                <a16:creationId xmlns:a16="http://schemas.microsoft.com/office/drawing/2014/main" id="{6D86E799-1878-40CF-98BD-FF1D6978C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971" y="4212768"/>
            <a:ext cx="2823029" cy="831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B70D96-EFE0-4F94-AFB4-97345C09D79B}"/>
              </a:ext>
            </a:extLst>
          </p:cNvPr>
          <p:cNvSpPr/>
          <p:nvPr/>
        </p:nvSpPr>
        <p:spPr>
          <a:xfrm>
            <a:off x="8479971" y="5138056"/>
            <a:ext cx="2823029" cy="8454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#SEXWORKISWORK</a:t>
            </a:r>
          </a:p>
        </p:txBody>
      </p:sp>
      <p:pic>
        <p:nvPicPr>
          <p:cNvPr id="12" name="Picture 11" descr="Democratic Republic Of The Congo Maps &amp;amp; Facts - World Atlas">
            <a:extLst>
              <a:ext uri="{FF2B5EF4-FFF2-40B4-BE49-F238E27FC236}">
                <a16:creationId xmlns:a16="http://schemas.microsoft.com/office/drawing/2014/main" id="{71D83C0C-122E-49F7-9D7F-BF51F932E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046" y="2303484"/>
            <a:ext cx="3694145" cy="3585689"/>
          </a:xfrm>
          <a:custGeom>
            <a:avLst/>
            <a:gdLst>
              <a:gd name="connsiteX0" fmla="*/ 0 w 2770609"/>
              <a:gd name="connsiteY0" fmla="*/ 0 h 2689267"/>
              <a:gd name="connsiteX1" fmla="*/ 2770609 w 2770609"/>
              <a:gd name="connsiteY1" fmla="*/ 0 h 2689267"/>
              <a:gd name="connsiteX2" fmla="*/ 2770609 w 2770609"/>
              <a:gd name="connsiteY2" fmla="*/ 2689267 h 2689267"/>
              <a:gd name="connsiteX3" fmla="*/ 1066080 w 2770609"/>
              <a:gd name="connsiteY3" fmla="*/ 2689267 h 2689267"/>
              <a:gd name="connsiteX4" fmla="*/ 1066080 w 2770609"/>
              <a:gd name="connsiteY4" fmla="*/ 2395352 h 2689267"/>
              <a:gd name="connsiteX5" fmla="*/ 0 w 2770609"/>
              <a:gd name="connsiteY5" fmla="*/ 2395352 h 268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609" h="2689267">
                <a:moveTo>
                  <a:pt x="0" y="0"/>
                </a:moveTo>
                <a:lnTo>
                  <a:pt x="2770609" y="0"/>
                </a:lnTo>
                <a:lnTo>
                  <a:pt x="2770609" y="2689267"/>
                </a:lnTo>
                <a:lnTo>
                  <a:pt x="1066080" y="2689267"/>
                </a:lnTo>
                <a:lnTo>
                  <a:pt x="1066080" y="2395352"/>
                </a:lnTo>
                <a:lnTo>
                  <a:pt x="0" y="2395352"/>
                </a:lnTo>
                <a:close/>
              </a:path>
            </a:pathLst>
          </a:custGeom>
          <a:noFill/>
          <a:extLst>
            <a:ext uri="{909E8E84-426E-40DD-AFC4-6F175D3DCCD1}">
              <a14:hiddenFill xmlns:a14="http://schemas.microsoft.com/office/drawing/2010/main">
                <a:solidFill>
                  <a:srgbClr val="FFFFFF"/>
                </a:solidFill>
              </a14:hiddenFill>
            </a:ext>
          </a:extLst>
        </p:spPr>
      </p:pic>
      <p:pic>
        <p:nvPicPr>
          <p:cNvPr id="3088" name="Picture 16" descr="Human Figure Silhouette Png - Download the perfect human silhouette  pictures. - bmp-ville">
            <a:extLst>
              <a:ext uri="{FF2B5EF4-FFF2-40B4-BE49-F238E27FC236}">
                <a16:creationId xmlns:a16="http://schemas.microsoft.com/office/drawing/2014/main" id="{B21C7B96-7D1D-4077-BA7A-EA00D8900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969" y="1983461"/>
            <a:ext cx="1116060" cy="26452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FF27501-2BB9-4B5F-9570-FAE8D507FB53}"/>
              </a:ext>
            </a:extLst>
          </p:cNvPr>
          <p:cNvSpPr txBox="1"/>
          <p:nvPr/>
        </p:nvSpPr>
        <p:spPr>
          <a:xfrm>
            <a:off x="8389689" y="778079"/>
            <a:ext cx="2779928" cy="1446550"/>
          </a:xfrm>
          <a:prstGeom prst="rect">
            <a:avLst/>
          </a:prstGeom>
          <a:noFill/>
        </p:spPr>
        <p:txBody>
          <a:bodyPr wrap="none" rtlCol="0">
            <a:spAutoFit/>
          </a:bodyPr>
          <a:lstStyle/>
          <a:p>
            <a:r>
              <a:rPr lang="en-GB" sz="8800" dirty="0">
                <a:solidFill>
                  <a:schemeClr val="tx1">
                    <a:lumMod val="50000"/>
                    <a:lumOff val="50000"/>
                  </a:schemeClr>
                </a:solidFill>
                <a:latin typeface="Stencil" panose="040409050D0802020404" pitchFamily="82" charset="0"/>
              </a:rPr>
              <a:t>1950</a:t>
            </a:r>
          </a:p>
        </p:txBody>
      </p:sp>
      <p:sp>
        <p:nvSpPr>
          <p:cNvPr id="17" name="TextBox 16">
            <a:extLst>
              <a:ext uri="{FF2B5EF4-FFF2-40B4-BE49-F238E27FC236}">
                <a16:creationId xmlns:a16="http://schemas.microsoft.com/office/drawing/2014/main" id="{2D84FAA3-4A95-4169-9142-6B93EC4738DE}"/>
              </a:ext>
            </a:extLst>
          </p:cNvPr>
          <p:cNvSpPr txBox="1"/>
          <p:nvPr/>
        </p:nvSpPr>
        <p:spPr>
          <a:xfrm>
            <a:off x="4573591" y="4863188"/>
            <a:ext cx="2781531" cy="1446550"/>
          </a:xfrm>
          <a:prstGeom prst="rect">
            <a:avLst/>
          </a:prstGeom>
          <a:noFill/>
        </p:spPr>
        <p:txBody>
          <a:bodyPr wrap="none" rtlCol="0">
            <a:spAutoFit/>
          </a:bodyPr>
          <a:lstStyle/>
          <a:p>
            <a:r>
              <a:rPr lang="en-GB" sz="8800" dirty="0">
                <a:solidFill>
                  <a:schemeClr val="tx1">
                    <a:lumMod val="50000"/>
                    <a:lumOff val="50000"/>
                  </a:schemeClr>
                </a:solidFill>
                <a:latin typeface="Stencil" panose="040409050D0802020404" pitchFamily="82" charset="0"/>
              </a:rPr>
              <a:t>1959</a:t>
            </a:r>
          </a:p>
        </p:txBody>
      </p:sp>
      <p:pic>
        <p:nvPicPr>
          <p:cNvPr id="18" name="Picture 10" descr="Syringe Vector graphics Transparency Clip art Hypodermic needle - shot  cartoon png injection needle png download - 2480*2480 - Free Transparent  Syringe png Download. - Clip Art Library">
            <a:extLst>
              <a:ext uri="{FF2B5EF4-FFF2-40B4-BE49-F238E27FC236}">
                <a16:creationId xmlns:a16="http://schemas.microsoft.com/office/drawing/2014/main" id="{81F5E780-8AA8-4C65-9DF5-A75145DE8E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3189" y="-221703"/>
            <a:ext cx="2838812" cy="28388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sanilic acid - Wikipedia">
            <a:extLst>
              <a:ext uri="{FF2B5EF4-FFF2-40B4-BE49-F238E27FC236}">
                <a16:creationId xmlns:a16="http://schemas.microsoft.com/office/drawing/2014/main" id="{6C813130-BDC3-4BA2-9D84-0DA9A0FB62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356" y="1916384"/>
            <a:ext cx="3865013" cy="322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fade">
                                      <p:cBhvr>
                                        <p:cTn id="10" dur="500"/>
                                        <p:tgtEl>
                                          <p:spTgt spid="30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500"/>
                                        <p:tgtEl>
                                          <p:spTgt spid="3078"/>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500"/>
                                        <p:tgtEl>
                                          <p:spTgt spid="30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DBA1F-7729-4B98-8953-0FDA3AA9B8FB}"/>
              </a:ext>
            </a:extLst>
          </p:cNvPr>
          <p:cNvSpPr txBox="1"/>
          <p:nvPr/>
        </p:nvSpPr>
        <p:spPr>
          <a:xfrm>
            <a:off x="1231418" y="2690336"/>
            <a:ext cx="2781531" cy="1446550"/>
          </a:xfrm>
          <a:prstGeom prst="rect">
            <a:avLst/>
          </a:prstGeom>
          <a:noFill/>
        </p:spPr>
        <p:txBody>
          <a:bodyPr wrap="none" rtlCol="0">
            <a:spAutoFit/>
          </a:bodyPr>
          <a:lstStyle/>
          <a:p>
            <a:r>
              <a:rPr lang="en-GB" sz="8800" dirty="0">
                <a:solidFill>
                  <a:schemeClr val="tx1">
                    <a:lumMod val="50000"/>
                    <a:lumOff val="50000"/>
                  </a:schemeClr>
                </a:solidFill>
                <a:latin typeface="Stencil" panose="040409050D0802020404" pitchFamily="82" charset="0"/>
              </a:rPr>
              <a:t>1981</a:t>
            </a:r>
          </a:p>
        </p:txBody>
      </p:sp>
      <p:grpSp>
        <p:nvGrpSpPr>
          <p:cNvPr id="6" name="Group 5">
            <a:extLst>
              <a:ext uri="{FF2B5EF4-FFF2-40B4-BE49-F238E27FC236}">
                <a16:creationId xmlns:a16="http://schemas.microsoft.com/office/drawing/2014/main" id="{5BEB1533-F557-4032-B7AC-3A86324B1A0A}"/>
              </a:ext>
            </a:extLst>
          </p:cNvPr>
          <p:cNvGrpSpPr/>
          <p:nvPr/>
        </p:nvGrpSpPr>
        <p:grpSpPr>
          <a:xfrm>
            <a:off x="357555" y="203537"/>
            <a:ext cx="4572083" cy="2400344"/>
            <a:chOff x="1763486" y="1555262"/>
            <a:chExt cx="3429062" cy="1800258"/>
          </a:xfrm>
        </p:grpSpPr>
        <p:pic>
          <p:nvPicPr>
            <p:cNvPr id="1028" name="Picture 4" descr="Spread of AIDS and HIV | Wolff Geisler">
              <a:extLst>
                <a:ext uri="{FF2B5EF4-FFF2-40B4-BE49-F238E27FC236}">
                  <a16:creationId xmlns:a16="http://schemas.microsoft.com/office/drawing/2014/main" id="{64918D02-CC02-4400-AA20-6E6693D61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86" y="1555262"/>
              <a:ext cx="3429062" cy="1800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293A47-97C5-4829-BFE9-A27825BF4215}"/>
                </a:ext>
              </a:extLst>
            </p:cNvPr>
            <p:cNvSpPr txBox="1"/>
            <p:nvPr/>
          </p:nvSpPr>
          <p:spPr>
            <a:xfrm>
              <a:off x="4226805" y="2231964"/>
              <a:ext cx="782907" cy="438581"/>
            </a:xfrm>
            <a:prstGeom prst="rect">
              <a:avLst/>
            </a:prstGeom>
            <a:noFill/>
          </p:spPr>
          <p:txBody>
            <a:bodyPr wrap="none" rtlCol="0">
              <a:spAutoFit/>
            </a:bodyPr>
            <a:lstStyle/>
            <a:p>
              <a:r>
                <a:rPr lang="en-GB" sz="3200" dirty="0"/>
                <a:t>JUNE</a:t>
              </a:r>
            </a:p>
          </p:txBody>
        </p:sp>
      </p:grpSp>
      <p:grpSp>
        <p:nvGrpSpPr>
          <p:cNvPr id="14" name="Group 13">
            <a:extLst>
              <a:ext uri="{FF2B5EF4-FFF2-40B4-BE49-F238E27FC236}">
                <a16:creationId xmlns:a16="http://schemas.microsoft.com/office/drawing/2014/main" id="{83D32880-FCD6-4FB3-A1C2-B0B23D0F7DCE}"/>
              </a:ext>
            </a:extLst>
          </p:cNvPr>
          <p:cNvGrpSpPr/>
          <p:nvPr/>
        </p:nvGrpSpPr>
        <p:grpSpPr>
          <a:xfrm>
            <a:off x="573737" y="4145810"/>
            <a:ext cx="4139721" cy="2328593"/>
            <a:chOff x="1817945" y="3156119"/>
            <a:chExt cx="3104791" cy="1746445"/>
          </a:xfrm>
        </p:grpSpPr>
        <p:pic>
          <p:nvPicPr>
            <p:cNvPr id="12" name="Picture 11">
              <a:extLst>
                <a:ext uri="{FF2B5EF4-FFF2-40B4-BE49-F238E27FC236}">
                  <a16:creationId xmlns:a16="http://schemas.microsoft.com/office/drawing/2014/main" id="{9AF8D71E-1B3D-473E-B66D-8170C59B825B}"/>
                </a:ext>
              </a:extLst>
            </p:cNvPr>
            <p:cNvPicPr>
              <a:picLocks noChangeAspect="1"/>
            </p:cNvPicPr>
            <p:nvPr/>
          </p:nvPicPr>
          <p:blipFill>
            <a:blip r:embed="rId4"/>
            <a:stretch>
              <a:fillRect/>
            </a:stretch>
          </p:blipFill>
          <p:spPr>
            <a:xfrm>
              <a:off x="1817945" y="3156119"/>
              <a:ext cx="3104791" cy="1746445"/>
            </a:xfrm>
            <a:prstGeom prst="rect">
              <a:avLst/>
            </a:prstGeom>
          </p:spPr>
        </p:pic>
        <p:sp>
          <p:nvSpPr>
            <p:cNvPr id="13" name="TextBox 12">
              <a:extLst>
                <a:ext uri="{FF2B5EF4-FFF2-40B4-BE49-F238E27FC236}">
                  <a16:creationId xmlns:a16="http://schemas.microsoft.com/office/drawing/2014/main" id="{EE3BBF2A-593F-4235-A0A5-DF86A3789DF7}"/>
                </a:ext>
              </a:extLst>
            </p:cNvPr>
            <p:cNvSpPr txBox="1"/>
            <p:nvPr/>
          </p:nvSpPr>
          <p:spPr>
            <a:xfrm>
              <a:off x="1817945" y="4376058"/>
              <a:ext cx="1537921" cy="438581"/>
            </a:xfrm>
            <a:prstGeom prst="rect">
              <a:avLst/>
            </a:prstGeom>
            <a:noFill/>
          </p:spPr>
          <p:txBody>
            <a:bodyPr wrap="none" rtlCol="0">
              <a:spAutoFit/>
            </a:bodyPr>
            <a:lstStyle/>
            <a:p>
              <a:r>
                <a:rPr lang="en-GB" sz="3200" dirty="0">
                  <a:solidFill>
                    <a:schemeClr val="bg1"/>
                  </a:solidFill>
                </a:rPr>
                <a:t>DECEMBER</a:t>
              </a:r>
            </a:p>
          </p:txBody>
        </p:sp>
      </p:grpSp>
      <p:sp>
        <p:nvSpPr>
          <p:cNvPr id="26" name="TextBox 25">
            <a:extLst>
              <a:ext uri="{FF2B5EF4-FFF2-40B4-BE49-F238E27FC236}">
                <a16:creationId xmlns:a16="http://schemas.microsoft.com/office/drawing/2014/main" id="{2AE0C552-04D8-48DD-9F0C-32EFDBB380A1}"/>
              </a:ext>
            </a:extLst>
          </p:cNvPr>
          <p:cNvSpPr txBox="1"/>
          <p:nvPr/>
        </p:nvSpPr>
        <p:spPr>
          <a:xfrm>
            <a:off x="7754618" y="1388371"/>
            <a:ext cx="2781531" cy="1446550"/>
          </a:xfrm>
          <a:prstGeom prst="rect">
            <a:avLst/>
          </a:prstGeom>
          <a:noFill/>
        </p:spPr>
        <p:txBody>
          <a:bodyPr wrap="none" rtlCol="0">
            <a:spAutoFit/>
          </a:bodyPr>
          <a:lstStyle/>
          <a:p>
            <a:r>
              <a:rPr lang="en-GB" sz="8800" dirty="0">
                <a:solidFill>
                  <a:schemeClr val="tx1">
                    <a:lumMod val="50000"/>
                    <a:lumOff val="50000"/>
                  </a:schemeClr>
                </a:solidFill>
                <a:latin typeface="Stencil" panose="040409050D0802020404" pitchFamily="82" charset="0"/>
              </a:rPr>
              <a:t>1983</a:t>
            </a:r>
          </a:p>
        </p:txBody>
      </p:sp>
      <p:sp>
        <p:nvSpPr>
          <p:cNvPr id="28" name="TextBox 27">
            <a:extLst>
              <a:ext uri="{FF2B5EF4-FFF2-40B4-BE49-F238E27FC236}">
                <a16:creationId xmlns:a16="http://schemas.microsoft.com/office/drawing/2014/main" id="{5C70E5C5-87C8-4A04-BB87-84F4CA52EE06}"/>
              </a:ext>
            </a:extLst>
          </p:cNvPr>
          <p:cNvSpPr txBox="1"/>
          <p:nvPr/>
        </p:nvSpPr>
        <p:spPr>
          <a:xfrm>
            <a:off x="7647838" y="2696421"/>
            <a:ext cx="3217547" cy="2308324"/>
          </a:xfrm>
          <a:prstGeom prst="rect">
            <a:avLst/>
          </a:prstGeom>
          <a:noFill/>
        </p:spPr>
        <p:txBody>
          <a:bodyPr wrap="none" rtlCol="0">
            <a:spAutoFit/>
          </a:bodyPr>
          <a:lstStyle/>
          <a:p>
            <a:pPr algn="ctr"/>
            <a:r>
              <a:rPr lang="en-GB" sz="2400" b="0" i="0" dirty="0">
                <a:solidFill>
                  <a:srgbClr val="FF0000"/>
                </a:solidFill>
                <a:effectLst/>
                <a:latin typeface="Stencil" panose="040409050D0802020404" pitchFamily="82" charset="0"/>
              </a:rPr>
              <a:t>CDC at risk of AIDS</a:t>
            </a:r>
          </a:p>
          <a:p>
            <a:pPr algn="ctr"/>
            <a:r>
              <a:rPr lang="en-GB" sz="2400" b="0" i="0" dirty="0">
                <a:solidFill>
                  <a:srgbClr val="FF0000"/>
                </a:solidFill>
                <a:effectLst/>
                <a:latin typeface="Stencil" panose="040409050D0802020404" pitchFamily="82" charset="0"/>
              </a:rPr>
              <a:t>“4-H Club”</a:t>
            </a:r>
          </a:p>
          <a:p>
            <a:pPr algn="ctr"/>
            <a:r>
              <a:rPr lang="en-GB" sz="2400" b="0" i="0" dirty="0">
                <a:solidFill>
                  <a:srgbClr val="000000"/>
                </a:solidFill>
                <a:effectLst/>
                <a:latin typeface="Stencil" panose="040409050D0802020404" pitchFamily="82" charset="0"/>
              </a:rPr>
              <a:t>Homosexuals</a:t>
            </a:r>
          </a:p>
          <a:p>
            <a:pPr algn="ctr"/>
            <a:r>
              <a:rPr lang="en-GB" sz="2400" b="0" i="0" dirty="0">
                <a:solidFill>
                  <a:srgbClr val="000000"/>
                </a:solidFill>
                <a:effectLst/>
                <a:latin typeface="Stencil" panose="040409050D0802020404" pitchFamily="82" charset="0"/>
              </a:rPr>
              <a:t>Haemophiliacs</a:t>
            </a:r>
          </a:p>
          <a:p>
            <a:pPr algn="ctr"/>
            <a:r>
              <a:rPr lang="en-GB" sz="2400" b="0" i="0" dirty="0">
                <a:solidFill>
                  <a:srgbClr val="000000"/>
                </a:solidFill>
                <a:effectLst/>
                <a:latin typeface="Stencil" panose="040409050D0802020404" pitchFamily="82" charset="0"/>
              </a:rPr>
              <a:t>heroin addicts</a:t>
            </a:r>
          </a:p>
          <a:p>
            <a:pPr algn="ctr"/>
            <a:r>
              <a:rPr lang="en-GB" sz="2400" b="0" i="0" dirty="0">
                <a:solidFill>
                  <a:srgbClr val="000000"/>
                </a:solidFill>
                <a:effectLst/>
                <a:latin typeface="Stencil" panose="040409050D0802020404" pitchFamily="82" charset="0"/>
              </a:rPr>
              <a:t>Haitians.</a:t>
            </a:r>
            <a:endParaRPr lang="en-GB" sz="2400" dirty="0">
              <a:latin typeface="Stencil" panose="040409050D0802020404" pitchFamily="82" charset="0"/>
            </a:endParaRPr>
          </a:p>
        </p:txBody>
      </p:sp>
    </p:spTree>
    <p:extLst>
      <p:ext uri="{BB962C8B-B14F-4D97-AF65-F5344CB8AC3E}">
        <p14:creationId xmlns:p14="http://schemas.microsoft.com/office/powerpoint/2010/main" val="42119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807B74-C8D8-E449-2264-FC31A6F3424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583F7F6A-EF77-5486-ADD5-9611AD4A7A62}"/>
              </a:ext>
            </a:extLst>
          </p:cNvPr>
          <p:cNvSpPr>
            <a:spLocks noGrp="1"/>
          </p:cNvSpPr>
          <p:nvPr>
            <p:ph type="sldNum" sz="quarter" idx="12"/>
          </p:nvPr>
        </p:nvSpPr>
        <p:spPr/>
        <p:txBody>
          <a:bodyPr/>
          <a:lstStyle/>
          <a:p>
            <a:fld id="{F4EB4B3F-16B6-4E42-86F7-678EC5EFBBDB}" type="slidenum">
              <a:rPr lang="en-GB" smtClean="0"/>
              <a:t>7</a:t>
            </a:fld>
            <a:endParaRPr lang="en-GB"/>
          </a:p>
        </p:txBody>
      </p:sp>
      <p:pic>
        <p:nvPicPr>
          <p:cNvPr id="3074" name="Picture 2" descr="170817 GM 034">
            <a:extLst>
              <a:ext uri="{FF2B5EF4-FFF2-40B4-BE49-F238E27FC236}">
                <a16:creationId xmlns:a16="http://schemas.microsoft.com/office/drawing/2014/main" id="{EB4557E0-1167-CE3A-F785-22AD3E6D5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0"/>
            <a:ext cx="1020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1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t&amp;#39;s a Sin (TV Mini Series 2021) - IMDb">
            <a:extLst>
              <a:ext uri="{FF2B5EF4-FFF2-40B4-BE49-F238E27FC236}">
                <a16:creationId xmlns:a16="http://schemas.microsoft.com/office/drawing/2014/main" id="{F77A75D6-4C36-4686-ADA7-08801DD105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8" b="12884"/>
          <a:stretch/>
        </p:blipFill>
        <p:spPr bwMode="auto">
          <a:xfrm>
            <a:off x="6686550" y="0"/>
            <a:ext cx="5505450" cy="68715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7A9C3AE0-FF6A-4AE2-82E9-32FBE972C989}"/>
              </a:ext>
            </a:extLst>
          </p:cNvPr>
          <p:cNvSpPr>
            <a:spLocks noGrp="1"/>
          </p:cNvSpPr>
          <p:nvPr>
            <p:ph type="title"/>
          </p:nvPr>
        </p:nvSpPr>
        <p:spPr/>
        <p:txBody>
          <a:bodyPr/>
          <a:lstStyle/>
          <a:p>
            <a:r>
              <a:rPr lang="en-GB" dirty="0"/>
              <a:t>It’s a, it’s a, it’s a…..</a:t>
            </a:r>
          </a:p>
        </p:txBody>
      </p:sp>
      <p:sp>
        <p:nvSpPr>
          <p:cNvPr id="14" name="TextBox 13">
            <a:extLst>
              <a:ext uri="{FF2B5EF4-FFF2-40B4-BE49-F238E27FC236}">
                <a16:creationId xmlns:a16="http://schemas.microsoft.com/office/drawing/2014/main" id="{749C9BAB-5FBF-47D4-8C3E-3FE71CE6EC6E}"/>
              </a:ext>
            </a:extLst>
          </p:cNvPr>
          <p:cNvSpPr txBox="1"/>
          <p:nvPr/>
        </p:nvSpPr>
        <p:spPr>
          <a:xfrm>
            <a:off x="591692" y="1690688"/>
            <a:ext cx="2544286" cy="1323439"/>
          </a:xfrm>
          <a:prstGeom prst="rect">
            <a:avLst/>
          </a:prstGeom>
          <a:noFill/>
        </p:spPr>
        <p:txBody>
          <a:bodyPr wrap="none" rtlCol="0">
            <a:spAutoFit/>
          </a:bodyPr>
          <a:lstStyle/>
          <a:p>
            <a:r>
              <a:rPr lang="en-GB" sz="8000" dirty="0">
                <a:solidFill>
                  <a:schemeClr val="tx1">
                    <a:lumMod val="50000"/>
                    <a:lumOff val="50000"/>
                  </a:schemeClr>
                </a:solidFill>
                <a:latin typeface="Stencil" panose="040409050D0802020404" pitchFamily="82" charset="0"/>
              </a:rPr>
              <a:t>1987</a:t>
            </a:r>
          </a:p>
        </p:txBody>
      </p:sp>
      <p:sp>
        <p:nvSpPr>
          <p:cNvPr id="16" name="TextBox 15">
            <a:extLst>
              <a:ext uri="{FF2B5EF4-FFF2-40B4-BE49-F238E27FC236}">
                <a16:creationId xmlns:a16="http://schemas.microsoft.com/office/drawing/2014/main" id="{53CEFEA3-0F6F-4363-A5B9-A087DF0E375C}"/>
              </a:ext>
            </a:extLst>
          </p:cNvPr>
          <p:cNvSpPr txBox="1"/>
          <p:nvPr/>
        </p:nvSpPr>
        <p:spPr>
          <a:xfrm>
            <a:off x="378396" y="2872541"/>
            <a:ext cx="2970878" cy="830997"/>
          </a:xfrm>
          <a:prstGeom prst="rect">
            <a:avLst/>
          </a:prstGeom>
          <a:noFill/>
        </p:spPr>
        <p:txBody>
          <a:bodyPr wrap="none" rtlCol="0">
            <a:spAutoFit/>
          </a:bodyPr>
          <a:lstStyle/>
          <a:p>
            <a:pPr algn="ctr"/>
            <a:r>
              <a:rPr lang="en-GB" sz="2400" dirty="0"/>
              <a:t>1</a:t>
            </a:r>
            <a:r>
              <a:rPr lang="en-GB" sz="2400" baseline="30000" dirty="0"/>
              <a:t>st</a:t>
            </a:r>
            <a:r>
              <a:rPr lang="en-GB" sz="2400" dirty="0"/>
              <a:t> ARV drug approved</a:t>
            </a:r>
          </a:p>
          <a:p>
            <a:pPr algn="ctr"/>
            <a:r>
              <a:rPr lang="en-GB" sz="2400" dirty="0"/>
              <a:t>ZIDOVUDINE</a:t>
            </a:r>
          </a:p>
        </p:txBody>
      </p:sp>
      <p:sp>
        <p:nvSpPr>
          <p:cNvPr id="22" name="TextBox 21">
            <a:extLst>
              <a:ext uri="{FF2B5EF4-FFF2-40B4-BE49-F238E27FC236}">
                <a16:creationId xmlns:a16="http://schemas.microsoft.com/office/drawing/2014/main" id="{8EF2D6AB-DF3F-4109-866F-C2270FEA1562}"/>
              </a:ext>
            </a:extLst>
          </p:cNvPr>
          <p:cNvSpPr txBox="1"/>
          <p:nvPr/>
        </p:nvSpPr>
        <p:spPr>
          <a:xfrm>
            <a:off x="2824290" y="3182154"/>
            <a:ext cx="3594254" cy="1323439"/>
          </a:xfrm>
          <a:prstGeom prst="rect">
            <a:avLst/>
          </a:prstGeom>
          <a:noFill/>
        </p:spPr>
        <p:txBody>
          <a:bodyPr wrap="none" rtlCol="0">
            <a:spAutoFit/>
          </a:bodyPr>
          <a:lstStyle/>
          <a:p>
            <a:r>
              <a:rPr lang="en-GB" sz="3600" dirty="0">
                <a:solidFill>
                  <a:schemeClr val="tx1">
                    <a:lumMod val="50000"/>
                    <a:lumOff val="50000"/>
                  </a:schemeClr>
                </a:solidFill>
                <a:latin typeface="Stencil" panose="040409050D0802020404" pitchFamily="82" charset="0"/>
              </a:rPr>
              <a:t>Early</a:t>
            </a:r>
            <a:r>
              <a:rPr lang="en-GB" sz="8000" dirty="0">
                <a:solidFill>
                  <a:schemeClr val="tx1">
                    <a:lumMod val="50000"/>
                    <a:lumOff val="50000"/>
                  </a:schemeClr>
                </a:solidFill>
                <a:latin typeface="Stencil" panose="040409050D0802020404" pitchFamily="82" charset="0"/>
              </a:rPr>
              <a:t> 90s</a:t>
            </a:r>
          </a:p>
        </p:txBody>
      </p:sp>
      <p:sp>
        <p:nvSpPr>
          <p:cNvPr id="23" name="TextBox 22">
            <a:extLst>
              <a:ext uri="{FF2B5EF4-FFF2-40B4-BE49-F238E27FC236}">
                <a16:creationId xmlns:a16="http://schemas.microsoft.com/office/drawing/2014/main" id="{D761E493-C9DC-4CE2-AC0B-AAE56E27D229}"/>
              </a:ext>
            </a:extLst>
          </p:cNvPr>
          <p:cNvSpPr txBox="1"/>
          <p:nvPr/>
        </p:nvSpPr>
        <p:spPr>
          <a:xfrm>
            <a:off x="3287175" y="4293989"/>
            <a:ext cx="2668487" cy="830997"/>
          </a:xfrm>
          <a:prstGeom prst="rect">
            <a:avLst/>
          </a:prstGeom>
          <a:noFill/>
        </p:spPr>
        <p:txBody>
          <a:bodyPr wrap="none" rtlCol="0">
            <a:spAutoFit/>
          </a:bodyPr>
          <a:lstStyle/>
          <a:p>
            <a:pPr algn="ctr"/>
            <a:r>
              <a:rPr lang="en-GB" sz="2400" dirty="0"/>
              <a:t>More drugs in same</a:t>
            </a:r>
          </a:p>
          <a:p>
            <a:pPr algn="ctr"/>
            <a:r>
              <a:rPr lang="en-GB" sz="2400" dirty="0"/>
              <a:t>class approved</a:t>
            </a:r>
          </a:p>
        </p:txBody>
      </p:sp>
      <p:sp>
        <p:nvSpPr>
          <p:cNvPr id="24" name="TextBox 23">
            <a:extLst>
              <a:ext uri="{FF2B5EF4-FFF2-40B4-BE49-F238E27FC236}">
                <a16:creationId xmlns:a16="http://schemas.microsoft.com/office/drawing/2014/main" id="{BF75EC2E-CADB-4D8C-A2BF-B7DB99D43F73}"/>
              </a:ext>
            </a:extLst>
          </p:cNvPr>
          <p:cNvSpPr txBox="1"/>
          <p:nvPr/>
        </p:nvSpPr>
        <p:spPr>
          <a:xfrm>
            <a:off x="511447" y="4673620"/>
            <a:ext cx="2544286" cy="1323439"/>
          </a:xfrm>
          <a:prstGeom prst="rect">
            <a:avLst/>
          </a:prstGeom>
          <a:noFill/>
        </p:spPr>
        <p:txBody>
          <a:bodyPr wrap="none" rtlCol="0">
            <a:spAutoFit/>
          </a:bodyPr>
          <a:lstStyle/>
          <a:p>
            <a:r>
              <a:rPr lang="en-GB" sz="8000" dirty="0">
                <a:solidFill>
                  <a:schemeClr val="tx1">
                    <a:lumMod val="50000"/>
                    <a:lumOff val="50000"/>
                  </a:schemeClr>
                </a:solidFill>
                <a:latin typeface="Stencil" panose="040409050D0802020404" pitchFamily="82" charset="0"/>
              </a:rPr>
              <a:t>1995</a:t>
            </a:r>
          </a:p>
        </p:txBody>
      </p:sp>
      <p:sp>
        <p:nvSpPr>
          <p:cNvPr id="25" name="TextBox 24">
            <a:extLst>
              <a:ext uri="{FF2B5EF4-FFF2-40B4-BE49-F238E27FC236}">
                <a16:creationId xmlns:a16="http://schemas.microsoft.com/office/drawing/2014/main" id="{691CE6F5-76B9-425B-BF8B-6B1E0349A247}"/>
              </a:ext>
            </a:extLst>
          </p:cNvPr>
          <p:cNvSpPr txBox="1"/>
          <p:nvPr/>
        </p:nvSpPr>
        <p:spPr>
          <a:xfrm>
            <a:off x="409238" y="5850008"/>
            <a:ext cx="2909194" cy="830997"/>
          </a:xfrm>
          <a:prstGeom prst="rect">
            <a:avLst/>
          </a:prstGeom>
          <a:noFill/>
        </p:spPr>
        <p:txBody>
          <a:bodyPr wrap="none" rtlCol="0">
            <a:spAutoFit/>
          </a:bodyPr>
          <a:lstStyle/>
          <a:p>
            <a:pPr algn="ctr"/>
            <a:r>
              <a:rPr lang="en-GB" sz="2400" dirty="0"/>
              <a:t>1</a:t>
            </a:r>
            <a:r>
              <a:rPr lang="en-GB" sz="2400" baseline="30000" dirty="0"/>
              <a:t>st</a:t>
            </a:r>
            <a:r>
              <a:rPr lang="en-GB" sz="2400" dirty="0"/>
              <a:t> drug in a new class</a:t>
            </a:r>
          </a:p>
          <a:p>
            <a:pPr algn="ctr"/>
            <a:r>
              <a:rPr lang="en-GB" sz="2400" dirty="0"/>
              <a:t>approved by FDA</a:t>
            </a:r>
          </a:p>
        </p:txBody>
      </p:sp>
    </p:spTree>
    <p:extLst>
      <p:ext uri="{BB962C8B-B14F-4D97-AF65-F5344CB8AC3E}">
        <p14:creationId xmlns:p14="http://schemas.microsoft.com/office/powerpoint/2010/main" val="336197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42"/>
          <p:cNvSpPr>
            <a:spLocks noChangeArrowheads="1"/>
          </p:cNvSpPr>
          <p:nvPr/>
        </p:nvSpPr>
        <p:spPr bwMode="auto">
          <a:xfrm>
            <a:off x="4165600" y="6057902"/>
            <a:ext cx="38608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609585">
              <a:spcBef>
                <a:spcPct val="0"/>
              </a:spcBef>
              <a:buNone/>
              <a:defRPr/>
            </a:pPr>
            <a:endParaRPr lang="en-US" sz="2400">
              <a:solidFill>
                <a:srgbClr val="313231"/>
              </a:solidFill>
              <a:latin typeface="Calibri"/>
              <a:ea typeface="MS PGothic" panose="020B0600070205080204" pitchFamily="34" charset="-128"/>
            </a:endParaRPr>
          </a:p>
        </p:txBody>
      </p:sp>
      <p:sp>
        <p:nvSpPr>
          <p:cNvPr id="9" name="TextBox 1"/>
          <p:cNvSpPr txBox="1">
            <a:spLocks noChangeArrowheads="1"/>
          </p:cNvSpPr>
          <p:nvPr/>
        </p:nvSpPr>
        <p:spPr bwMode="auto">
          <a:xfrm>
            <a:off x="-48684" y="6300214"/>
            <a:ext cx="671741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09585" eaLnBrk="0" hangingPunct="0">
              <a:spcBef>
                <a:spcPct val="0"/>
              </a:spcBef>
              <a:buNone/>
              <a:defRPr/>
            </a:pPr>
            <a:r>
              <a:rPr lang="en-GB" sz="1600" dirty="0">
                <a:solidFill>
                  <a:prstClr val="black"/>
                </a:solidFill>
                <a:latin typeface="Calibri"/>
              </a:rPr>
              <a:t>Adapted from: </a:t>
            </a:r>
            <a:r>
              <a:rPr lang="en-GB" sz="1600" dirty="0" err="1">
                <a:solidFill>
                  <a:prstClr val="black"/>
                </a:solidFill>
                <a:latin typeface="Calibri"/>
              </a:rPr>
              <a:t>Centers</a:t>
            </a:r>
            <a:r>
              <a:rPr lang="en-GB" sz="1600" dirty="0">
                <a:solidFill>
                  <a:prstClr val="black"/>
                </a:solidFill>
                <a:latin typeface="Calibri"/>
              </a:rPr>
              <a:t> for Disease Control HIV Mortality (through 2010).</a:t>
            </a:r>
            <a:br>
              <a:rPr lang="en-GB" sz="1600" dirty="0">
                <a:solidFill>
                  <a:prstClr val="black"/>
                </a:solidFill>
                <a:latin typeface="Calibri"/>
              </a:rPr>
            </a:br>
            <a:r>
              <a:rPr lang="en-GB" sz="1600" dirty="0">
                <a:solidFill>
                  <a:prstClr val="black"/>
                </a:solidFill>
                <a:latin typeface="Calibri"/>
              </a:rPr>
              <a:t>Available at: </a:t>
            </a:r>
            <a:r>
              <a:rPr lang="en-GB" sz="1600" dirty="0">
                <a:solidFill>
                  <a:prstClr val="black"/>
                </a:solidFill>
                <a:latin typeface="Calibri"/>
                <a:hlinkClick r:id="rId3"/>
              </a:rPr>
              <a:t>http://www.cdc.gov/hiv/library/slideSets/</a:t>
            </a:r>
            <a:r>
              <a:rPr lang="en-GB" sz="1600" dirty="0">
                <a:solidFill>
                  <a:prstClr val="black"/>
                </a:solidFill>
                <a:latin typeface="Calibri"/>
              </a:rPr>
              <a:t> [Accessed March 2014]</a:t>
            </a:r>
          </a:p>
        </p:txBody>
      </p:sp>
      <p:grpSp>
        <p:nvGrpSpPr>
          <p:cNvPr id="43012" name="Group 26"/>
          <p:cNvGrpSpPr>
            <a:grpSpLocks/>
          </p:cNvGrpSpPr>
          <p:nvPr/>
        </p:nvGrpSpPr>
        <p:grpSpPr bwMode="auto">
          <a:xfrm>
            <a:off x="749727" y="1549400"/>
            <a:ext cx="11205208" cy="4238065"/>
            <a:chOff x="562180" y="1549661"/>
            <a:chExt cx="8404656" cy="4238403"/>
          </a:xfrm>
        </p:grpSpPr>
        <p:grpSp>
          <p:nvGrpSpPr>
            <p:cNvPr id="43013" name="Group 225"/>
            <p:cNvGrpSpPr>
              <a:grpSpLocks/>
            </p:cNvGrpSpPr>
            <p:nvPr/>
          </p:nvGrpSpPr>
          <p:grpSpPr bwMode="auto">
            <a:xfrm>
              <a:off x="1394376" y="4587829"/>
              <a:ext cx="5401800" cy="350375"/>
              <a:chOff x="1814667" y="4587829"/>
              <a:chExt cx="5401800" cy="350375"/>
            </a:xfrm>
          </p:grpSpPr>
          <p:sp>
            <p:nvSpPr>
              <p:cNvPr id="8" name="Freeform 7"/>
              <p:cNvSpPr/>
              <p:nvPr/>
            </p:nvSpPr>
            <p:spPr>
              <a:xfrm>
                <a:off x="1880757" y="4658234"/>
                <a:ext cx="5277321" cy="203216"/>
              </a:xfrm>
              <a:custGeom>
                <a:avLst/>
                <a:gdLst>
                  <a:gd name="connsiteX0" fmla="*/ 0 w 5276850"/>
                  <a:gd name="connsiteY0" fmla="*/ 4763 h 204788"/>
                  <a:gd name="connsiteX1" fmla="*/ 228600 w 5276850"/>
                  <a:gd name="connsiteY1" fmla="*/ 0 h 204788"/>
                  <a:gd name="connsiteX2" fmla="*/ 457200 w 5276850"/>
                  <a:gd name="connsiteY2" fmla="*/ 14288 h 204788"/>
                  <a:gd name="connsiteX3" fmla="*/ 700087 w 5276850"/>
                  <a:gd name="connsiteY3" fmla="*/ 38100 h 204788"/>
                  <a:gd name="connsiteX4" fmla="*/ 923925 w 5276850"/>
                  <a:gd name="connsiteY4" fmla="*/ 42863 h 204788"/>
                  <a:gd name="connsiteX5" fmla="*/ 1152525 w 5276850"/>
                  <a:gd name="connsiteY5" fmla="*/ 47625 h 204788"/>
                  <a:gd name="connsiteX6" fmla="*/ 1385887 w 5276850"/>
                  <a:gd name="connsiteY6" fmla="*/ 38100 h 204788"/>
                  <a:gd name="connsiteX7" fmla="*/ 1604962 w 5276850"/>
                  <a:gd name="connsiteY7" fmla="*/ 47625 h 204788"/>
                  <a:gd name="connsiteX8" fmla="*/ 1833562 w 5276850"/>
                  <a:gd name="connsiteY8" fmla="*/ 61913 h 204788"/>
                  <a:gd name="connsiteX9" fmla="*/ 2066925 w 5276850"/>
                  <a:gd name="connsiteY9" fmla="*/ 80963 h 204788"/>
                  <a:gd name="connsiteX10" fmla="*/ 2295525 w 5276850"/>
                  <a:gd name="connsiteY10" fmla="*/ 100013 h 204788"/>
                  <a:gd name="connsiteX11" fmla="*/ 2514600 w 5276850"/>
                  <a:gd name="connsiteY11" fmla="*/ 104775 h 204788"/>
                  <a:gd name="connsiteX12" fmla="*/ 2747962 w 5276850"/>
                  <a:gd name="connsiteY12" fmla="*/ 123825 h 204788"/>
                  <a:gd name="connsiteX13" fmla="*/ 2981325 w 5276850"/>
                  <a:gd name="connsiteY13" fmla="*/ 133350 h 204788"/>
                  <a:gd name="connsiteX14" fmla="*/ 3205162 w 5276850"/>
                  <a:gd name="connsiteY14" fmla="*/ 123825 h 204788"/>
                  <a:gd name="connsiteX15" fmla="*/ 3433762 w 5276850"/>
                  <a:gd name="connsiteY15" fmla="*/ 142875 h 204788"/>
                  <a:gd name="connsiteX16" fmla="*/ 3676650 w 5276850"/>
                  <a:gd name="connsiteY16" fmla="*/ 157163 h 204788"/>
                  <a:gd name="connsiteX17" fmla="*/ 3900487 w 5276850"/>
                  <a:gd name="connsiteY17" fmla="*/ 180975 h 204788"/>
                  <a:gd name="connsiteX18" fmla="*/ 4124325 w 5276850"/>
                  <a:gd name="connsiteY18" fmla="*/ 195263 h 204788"/>
                  <a:gd name="connsiteX19" fmla="*/ 4348162 w 5276850"/>
                  <a:gd name="connsiteY19" fmla="*/ 204788 h 204788"/>
                  <a:gd name="connsiteX20" fmla="*/ 4581525 w 5276850"/>
                  <a:gd name="connsiteY20" fmla="*/ 190500 h 204788"/>
                  <a:gd name="connsiteX21" fmla="*/ 4805362 w 5276850"/>
                  <a:gd name="connsiteY21" fmla="*/ 180975 h 204788"/>
                  <a:gd name="connsiteX22" fmla="*/ 5043487 w 5276850"/>
                  <a:gd name="connsiteY22" fmla="*/ 190500 h 204788"/>
                  <a:gd name="connsiteX23" fmla="*/ 5276850 w 5276850"/>
                  <a:gd name="connsiteY23" fmla="*/ 19526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76850" h="204788">
                    <a:moveTo>
                      <a:pt x="0" y="4763"/>
                    </a:moveTo>
                    <a:lnTo>
                      <a:pt x="228600" y="0"/>
                    </a:lnTo>
                    <a:lnTo>
                      <a:pt x="457200" y="14288"/>
                    </a:lnTo>
                    <a:lnTo>
                      <a:pt x="700087" y="38100"/>
                    </a:lnTo>
                    <a:lnTo>
                      <a:pt x="923925" y="42863"/>
                    </a:lnTo>
                    <a:lnTo>
                      <a:pt x="1152525" y="47625"/>
                    </a:lnTo>
                    <a:lnTo>
                      <a:pt x="1385887" y="38100"/>
                    </a:lnTo>
                    <a:lnTo>
                      <a:pt x="1604962" y="47625"/>
                    </a:lnTo>
                    <a:lnTo>
                      <a:pt x="1833562" y="61913"/>
                    </a:lnTo>
                    <a:lnTo>
                      <a:pt x="2066925" y="80963"/>
                    </a:lnTo>
                    <a:lnTo>
                      <a:pt x="2295525" y="100013"/>
                    </a:lnTo>
                    <a:lnTo>
                      <a:pt x="2514600" y="104775"/>
                    </a:lnTo>
                    <a:lnTo>
                      <a:pt x="2747962" y="123825"/>
                    </a:lnTo>
                    <a:lnTo>
                      <a:pt x="2981325" y="133350"/>
                    </a:lnTo>
                    <a:lnTo>
                      <a:pt x="3205162" y="123825"/>
                    </a:lnTo>
                    <a:lnTo>
                      <a:pt x="3433762" y="142875"/>
                    </a:lnTo>
                    <a:lnTo>
                      <a:pt x="3676650" y="157163"/>
                    </a:lnTo>
                    <a:lnTo>
                      <a:pt x="3900487" y="180975"/>
                    </a:lnTo>
                    <a:lnTo>
                      <a:pt x="4124325" y="195263"/>
                    </a:lnTo>
                    <a:lnTo>
                      <a:pt x="4348162" y="204788"/>
                    </a:lnTo>
                    <a:lnTo>
                      <a:pt x="4581525" y="190500"/>
                    </a:lnTo>
                    <a:lnTo>
                      <a:pt x="4805362" y="180975"/>
                    </a:lnTo>
                    <a:lnTo>
                      <a:pt x="5043487" y="190500"/>
                    </a:lnTo>
                    <a:lnTo>
                      <a:pt x="5276850" y="195263"/>
                    </a:lnTo>
                  </a:path>
                </a:pathLst>
              </a:cu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255" name="Rectangle 254"/>
              <p:cNvSpPr/>
              <p:nvPr/>
            </p:nvSpPr>
            <p:spPr>
              <a:xfrm>
                <a:off x="1814076" y="4588378"/>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6" name="Rectangle 255"/>
              <p:cNvSpPr/>
              <p:nvPr/>
            </p:nvSpPr>
            <p:spPr>
              <a:xfrm>
                <a:off x="2042696" y="459155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7" name="Rectangle 256"/>
              <p:cNvSpPr/>
              <p:nvPr/>
            </p:nvSpPr>
            <p:spPr>
              <a:xfrm>
                <a:off x="2271317" y="4604254"/>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8" name="Rectangle 257"/>
              <p:cNvSpPr/>
              <p:nvPr/>
            </p:nvSpPr>
            <p:spPr>
              <a:xfrm>
                <a:off x="2499937" y="4623306"/>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9" name="Rectangle 258"/>
              <p:cNvSpPr/>
              <p:nvPr/>
            </p:nvSpPr>
            <p:spPr>
              <a:xfrm>
                <a:off x="2728558" y="4629656"/>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0" name="Rectangle 259"/>
              <p:cNvSpPr/>
              <p:nvPr/>
            </p:nvSpPr>
            <p:spPr>
              <a:xfrm>
                <a:off x="2957178" y="4639182"/>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1" name="Rectangle 260"/>
              <p:cNvSpPr/>
              <p:nvPr/>
            </p:nvSpPr>
            <p:spPr>
              <a:xfrm>
                <a:off x="3185798" y="4629656"/>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2" name="Rectangle 261"/>
              <p:cNvSpPr/>
              <p:nvPr/>
            </p:nvSpPr>
            <p:spPr>
              <a:xfrm>
                <a:off x="3414419" y="464553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3" name="Rectangle 262"/>
              <p:cNvSpPr/>
              <p:nvPr/>
            </p:nvSpPr>
            <p:spPr>
              <a:xfrm>
                <a:off x="3643039" y="4655058"/>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4" name="Rectangle 263"/>
              <p:cNvSpPr/>
              <p:nvPr/>
            </p:nvSpPr>
            <p:spPr>
              <a:xfrm>
                <a:off x="3871660" y="4664584"/>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5" name="Rectangle 264"/>
              <p:cNvSpPr/>
              <p:nvPr/>
            </p:nvSpPr>
            <p:spPr>
              <a:xfrm>
                <a:off x="4100280" y="4689986"/>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6" name="Rectangle 265"/>
              <p:cNvSpPr/>
              <p:nvPr/>
            </p:nvSpPr>
            <p:spPr>
              <a:xfrm>
                <a:off x="4328900" y="4699512"/>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7" name="Rectangle 266"/>
              <p:cNvSpPr/>
              <p:nvPr/>
            </p:nvSpPr>
            <p:spPr>
              <a:xfrm>
                <a:off x="4557521" y="471856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8" name="Rectangle 267"/>
              <p:cNvSpPr/>
              <p:nvPr/>
            </p:nvSpPr>
            <p:spPr>
              <a:xfrm>
                <a:off x="4786141" y="471856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69" name="Rectangle 268"/>
              <p:cNvSpPr/>
              <p:nvPr/>
            </p:nvSpPr>
            <p:spPr>
              <a:xfrm>
                <a:off x="5014762" y="471856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0" name="Rectangle 269"/>
              <p:cNvSpPr/>
              <p:nvPr/>
            </p:nvSpPr>
            <p:spPr>
              <a:xfrm>
                <a:off x="5243382" y="4728089"/>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1" name="Rectangle 270"/>
              <p:cNvSpPr/>
              <p:nvPr/>
            </p:nvSpPr>
            <p:spPr>
              <a:xfrm>
                <a:off x="5472002" y="4747141"/>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2" name="Rectangle 271"/>
              <p:cNvSpPr/>
              <p:nvPr/>
            </p:nvSpPr>
            <p:spPr>
              <a:xfrm>
                <a:off x="5700623" y="4769368"/>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3" name="Rectangle 272"/>
              <p:cNvSpPr/>
              <p:nvPr/>
            </p:nvSpPr>
            <p:spPr>
              <a:xfrm>
                <a:off x="5929243" y="4782069"/>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4" name="Rectangle 273"/>
              <p:cNvSpPr/>
              <p:nvPr/>
            </p:nvSpPr>
            <p:spPr>
              <a:xfrm>
                <a:off x="6157864" y="4794770"/>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5" name="Rectangle 274"/>
              <p:cNvSpPr/>
              <p:nvPr/>
            </p:nvSpPr>
            <p:spPr>
              <a:xfrm>
                <a:off x="6386484" y="4782069"/>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6" name="Rectangle 275"/>
              <p:cNvSpPr/>
              <p:nvPr/>
            </p:nvSpPr>
            <p:spPr>
              <a:xfrm>
                <a:off x="6615104" y="477254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7" name="Rectangle 276"/>
              <p:cNvSpPr/>
              <p:nvPr/>
            </p:nvSpPr>
            <p:spPr>
              <a:xfrm>
                <a:off x="6843725" y="4782069"/>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78" name="Rectangle 277"/>
              <p:cNvSpPr/>
              <p:nvPr/>
            </p:nvSpPr>
            <p:spPr>
              <a:xfrm>
                <a:off x="7072345" y="4778893"/>
                <a:ext cx="144476"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14" name="Group 251"/>
            <p:cNvGrpSpPr>
              <a:grpSpLocks/>
            </p:cNvGrpSpPr>
            <p:nvPr/>
          </p:nvGrpSpPr>
          <p:grpSpPr bwMode="auto">
            <a:xfrm>
              <a:off x="1395964" y="3943274"/>
              <a:ext cx="5398625" cy="639300"/>
              <a:chOff x="1814667" y="3943274"/>
              <a:chExt cx="5398625" cy="639300"/>
            </a:xfrm>
          </p:grpSpPr>
          <p:sp>
            <p:nvSpPr>
              <p:cNvPr id="282" name="Oval 281"/>
              <p:cNvSpPr/>
              <p:nvPr/>
            </p:nvSpPr>
            <p:spPr>
              <a:xfrm>
                <a:off x="1814076" y="4054936"/>
                <a:ext cx="144475"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3" name="Oval 282"/>
              <p:cNvSpPr/>
              <p:nvPr/>
            </p:nvSpPr>
            <p:spPr>
              <a:xfrm>
                <a:off x="2042696" y="4020008"/>
                <a:ext cx="144475"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4" name="Oval 283"/>
              <p:cNvSpPr/>
              <p:nvPr/>
            </p:nvSpPr>
            <p:spPr>
              <a:xfrm>
                <a:off x="2271317" y="4013658"/>
                <a:ext cx="144475"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5" name="Oval 284"/>
              <p:cNvSpPr/>
              <p:nvPr/>
            </p:nvSpPr>
            <p:spPr>
              <a:xfrm>
                <a:off x="2499937" y="3950153"/>
                <a:ext cx="142888" cy="1444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6" name="Oval 285"/>
              <p:cNvSpPr/>
              <p:nvPr/>
            </p:nvSpPr>
            <p:spPr>
              <a:xfrm>
                <a:off x="2728558" y="3943802"/>
                <a:ext cx="142888" cy="1444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7" name="Oval 286"/>
              <p:cNvSpPr/>
              <p:nvPr/>
            </p:nvSpPr>
            <p:spPr>
              <a:xfrm>
                <a:off x="2957178" y="4000957"/>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8" name="Oval 287"/>
              <p:cNvSpPr/>
              <p:nvPr/>
            </p:nvSpPr>
            <p:spPr>
              <a:xfrm>
                <a:off x="3185798" y="4004132"/>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89" name="Oval 288"/>
              <p:cNvSpPr/>
              <p:nvPr/>
            </p:nvSpPr>
            <p:spPr>
              <a:xfrm>
                <a:off x="3412831" y="4048585"/>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0" name="Oval 289"/>
              <p:cNvSpPr/>
              <p:nvPr/>
            </p:nvSpPr>
            <p:spPr>
              <a:xfrm>
                <a:off x="3641451" y="4150194"/>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1" name="Oval 290"/>
              <p:cNvSpPr/>
              <p:nvPr/>
            </p:nvSpPr>
            <p:spPr>
              <a:xfrm>
                <a:off x="3870072" y="4251802"/>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2" name="Oval 291"/>
              <p:cNvSpPr/>
              <p:nvPr/>
            </p:nvSpPr>
            <p:spPr>
              <a:xfrm>
                <a:off x="4098692" y="4296255"/>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3" name="Oval 292"/>
              <p:cNvSpPr/>
              <p:nvPr/>
            </p:nvSpPr>
            <p:spPr>
              <a:xfrm>
                <a:off x="4327312" y="4353410"/>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4" name="Oval 293"/>
              <p:cNvSpPr/>
              <p:nvPr/>
            </p:nvSpPr>
            <p:spPr>
              <a:xfrm>
                <a:off x="4555933" y="4381987"/>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5" name="Oval 294"/>
              <p:cNvSpPr/>
              <p:nvPr/>
            </p:nvSpPr>
            <p:spPr>
              <a:xfrm>
                <a:off x="4784553" y="4388338"/>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6" name="Oval 295"/>
              <p:cNvSpPr/>
              <p:nvPr/>
            </p:nvSpPr>
            <p:spPr>
              <a:xfrm>
                <a:off x="5013174" y="4220049"/>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7" name="Oval 296"/>
              <p:cNvSpPr/>
              <p:nvPr/>
            </p:nvSpPr>
            <p:spPr>
              <a:xfrm>
                <a:off x="5241794" y="4350234"/>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8" name="Oval 297"/>
              <p:cNvSpPr/>
              <p:nvPr/>
            </p:nvSpPr>
            <p:spPr>
              <a:xfrm>
                <a:off x="5470414" y="4378812"/>
                <a:ext cx="144476"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99" name="Oval 298"/>
              <p:cNvSpPr/>
              <p:nvPr/>
            </p:nvSpPr>
            <p:spPr>
              <a:xfrm>
                <a:off x="5699035" y="4375636"/>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0" name="Oval 299"/>
              <p:cNvSpPr/>
              <p:nvPr/>
            </p:nvSpPr>
            <p:spPr>
              <a:xfrm>
                <a:off x="5927655" y="4347059"/>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1" name="Oval 300"/>
              <p:cNvSpPr/>
              <p:nvPr/>
            </p:nvSpPr>
            <p:spPr>
              <a:xfrm>
                <a:off x="6156276" y="4347059"/>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2" name="Oval 301"/>
              <p:cNvSpPr/>
              <p:nvPr/>
            </p:nvSpPr>
            <p:spPr>
              <a:xfrm>
                <a:off x="6384896" y="4337533"/>
                <a:ext cx="142888"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3" name="Oval 302"/>
              <p:cNvSpPr/>
              <p:nvPr/>
            </p:nvSpPr>
            <p:spPr>
              <a:xfrm>
                <a:off x="6611929" y="4372461"/>
                <a:ext cx="144475"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4" name="Oval 303"/>
              <p:cNvSpPr/>
              <p:nvPr/>
            </p:nvSpPr>
            <p:spPr>
              <a:xfrm>
                <a:off x="6840550" y="4405802"/>
                <a:ext cx="144475" cy="14447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5" name="Oval 304"/>
              <p:cNvSpPr/>
              <p:nvPr/>
            </p:nvSpPr>
            <p:spPr>
              <a:xfrm>
                <a:off x="7069170" y="4437554"/>
                <a:ext cx="144475" cy="14447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7" name="Freeform 226"/>
              <p:cNvSpPr/>
              <p:nvPr/>
            </p:nvSpPr>
            <p:spPr>
              <a:xfrm>
                <a:off x="1882344" y="4016833"/>
                <a:ext cx="5258269" cy="490577"/>
              </a:xfrm>
              <a:custGeom>
                <a:avLst/>
                <a:gdLst>
                  <a:gd name="connsiteX0" fmla="*/ 0 w 5257800"/>
                  <a:gd name="connsiteY0" fmla="*/ 114300 h 492125"/>
                  <a:gd name="connsiteX1" fmla="*/ 231775 w 5257800"/>
                  <a:gd name="connsiteY1" fmla="*/ 73025 h 492125"/>
                  <a:gd name="connsiteX2" fmla="*/ 469900 w 5257800"/>
                  <a:gd name="connsiteY2" fmla="*/ 66675 h 492125"/>
                  <a:gd name="connsiteX3" fmla="*/ 695325 w 5257800"/>
                  <a:gd name="connsiteY3" fmla="*/ 0 h 492125"/>
                  <a:gd name="connsiteX4" fmla="*/ 920750 w 5257800"/>
                  <a:gd name="connsiteY4" fmla="*/ 0 h 492125"/>
                  <a:gd name="connsiteX5" fmla="*/ 1149350 w 5257800"/>
                  <a:gd name="connsiteY5" fmla="*/ 57150 h 492125"/>
                  <a:gd name="connsiteX6" fmla="*/ 1381125 w 5257800"/>
                  <a:gd name="connsiteY6" fmla="*/ 57150 h 492125"/>
                  <a:gd name="connsiteX7" fmla="*/ 1606550 w 5257800"/>
                  <a:gd name="connsiteY7" fmla="*/ 98425 h 492125"/>
                  <a:gd name="connsiteX8" fmla="*/ 1838325 w 5257800"/>
                  <a:gd name="connsiteY8" fmla="*/ 206375 h 492125"/>
                  <a:gd name="connsiteX9" fmla="*/ 2066925 w 5257800"/>
                  <a:gd name="connsiteY9" fmla="*/ 304800 h 492125"/>
                  <a:gd name="connsiteX10" fmla="*/ 2292350 w 5257800"/>
                  <a:gd name="connsiteY10" fmla="*/ 352425 h 492125"/>
                  <a:gd name="connsiteX11" fmla="*/ 2520950 w 5257800"/>
                  <a:gd name="connsiteY11" fmla="*/ 409575 h 492125"/>
                  <a:gd name="connsiteX12" fmla="*/ 2749550 w 5257800"/>
                  <a:gd name="connsiteY12" fmla="*/ 434975 h 492125"/>
                  <a:gd name="connsiteX13" fmla="*/ 2974975 w 5257800"/>
                  <a:gd name="connsiteY13" fmla="*/ 438150 h 492125"/>
                  <a:gd name="connsiteX14" fmla="*/ 3203575 w 5257800"/>
                  <a:gd name="connsiteY14" fmla="*/ 273050 h 492125"/>
                  <a:gd name="connsiteX15" fmla="*/ 3444875 w 5257800"/>
                  <a:gd name="connsiteY15" fmla="*/ 406400 h 492125"/>
                  <a:gd name="connsiteX16" fmla="*/ 3663950 w 5257800"/>
                  <a:gd name="connsiteY16" fmla="*/ 434975 h 492125"/>
                  <a:gd name="connsiteX17" fmla="*/ 3886200 w 5257800"/>
                  <a:gd name="connsiteY17" fmla="*/ 425450 h 492125"/>
                  <a:gd name="connsiteX18" fmla="*/ 4114800 w 5257800"/>
                  <a:gd name="connsiteY18" fmla="*/ 396875 h 492125"/>
                  <a:gd name="connsiteX19" fmla="*/ 4343400 w 5257800"/>
                  <a:gd name="connsiteY19" fmla="*/ 403225 h 492125"/>
                  <a:gd name="connsiteX20" fmla="*/ 4572000 w 5257800"/>
                  <a:gd name="connsiteY20" fmla="*/ 400050 h 492125"/>
                  <a:gd name="connsiteX21" fmla="*/ 4803775 w 5257800"/>
                  <a:gd name="connsiteY21" fmla="*/ 428625 h 492125"/>
                  <a:gd name="connsiteX22" fmla="*/ 5032375 w 5257800"/>
                  <a:gd name="connsiteY22" fmla="*/ 460375 h 492125"/>
                  <a:gd name="connsiteX23" fmla="*/ 5257800 w 5257800"/>
                  <a:gd name="connsiteY23" fmla="*/ 492125 h 49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7800" h="492125">
                    <a:moveTo>
                      <a:pt x="0" y="114300"/>
                    </a:moveTo>
                    <a:lnTo>
                      <a:pt x="231775" y="73025"/>
                    </a:lnTo>
                    <a:lnTo>
                      <a:pt x="469900" y="66675"/>
                    </a:lnTo>
                    <a:lnTo>
                      <a:pt x="695325" y="0"/>
                    </a:lnTo>
                    <a:lnTo>
                      <a:pt x="920750" y="0"/>
                    </a:lnTo>
                    <a:lnTo>
                      <a:pt x="1149350" y="57150"/>
                    </a:lnTo>
                    <a:lnTo>
                      <a:pt x="1381125" y="57150"/>
                    </a:lnTo>
                    <a:lnTo>
                      <a:pt x="1606550" y="98425"/>
                    </a:lnTo>
                    <a:lnTo>
                      <a:pt x="1838325" y="206375"/>
                    </a:lnTo>
                    <a:lnTo>
                      <a:pt x="2066925" y="304800"/>
                    </a:lnTo>
                    <a:lnTo>
                      <a:pt x="2292350" y="352425"/>
                    </a:lnTo>
                    <a:lnTo>
                      <a:pt x="2520950" y="409575"/>
                    </a:lnTo>
                    <a:lnTo>
                      <a:pt x="2749550" y="434975"/>
                    </a:lnTo>
                    <a:lnTo>
                      <a:pt x="2974975" y="438150"/>
                    </a:lnTo>
                    <a:lnTo>
                      <a:pt x="3203575" y="273050"/>
                    </a:lnTo>
                    <a:lnTo>
                      <a:pt x="3444875" y="406400"/>
                    </a:lnTo>
                    <a:lnTo>
                      <a:pt x="3663950" y="434975"/>
                    </a:lnTo>
                    <a:lnTo>
                      <a:pt x="3886200" y="425450"/>
                    </a:lnTo>
                    <a:lnTo>
                      <a:pt x="4114800" y="396875"/>
                    </a:lnTo>
                    <a:lnTo>
                      <a:pt x="4343400" y="403225"/>
                    </a:lnTo>
                    <a:lnTo>
                      <a:pt x="4572000" y="400050"/>
                    </a:lnTo>
                    <a:lnTo>
                      <a:pt x="4803775" y="428625"/>
                    </a:lnTo>
                    <a:lnTo>
                      <a:pt x="5032375" y="460375"/>
                    </a:lnTo>
                    <a:lnTo>
                      <a:pt x="5257800" y="492125"/>
                    </a:lnTo>
                  </a:path>
                </a:pathLst>
              </a:cu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grpSp>
        <p:sp>
          <p:nvSpPr>
            <p:cNvPr id="10" name="Rectangle 9"/>
            <p:cNvSpPr/>
            <p:nvPr/>
          </p:nvSpPr>
          <p:spPr>
            <a:xfrm>
              <a:off x="1471580" y="1549661"/>
              <a:ext cx="5272558" cy="461702"/>
            </a:xfrm>
            <a:prstGeom prst="rect">
              <a:avLst/>
            </a:prstGeom>
          </p:spPr>
          <p:txBody>
            <a:bodyPr>
              <a:spAutoFit/>
            </a:bodyPr>
            <a:lstStyle/>
            <a:p>
              <a:pPr algn="ctr" defTabSz="609585">
                <a:defRPr/>
              </a:pPr>
              <a:r>
                <a:rPr lang="en-GB" sz="2400" b="1" dirty="0">
                  <a:solidFill>
                    <a:srgbClr val="313231"/>
                  </a:solidFill>
                  <a:latin typeface="Calibri"/>
                  <a:cs typeface="Arial" panose="020B0604020202020204" pitchFamily="34" charset="0"/>
                </a:rPr>
                <a:t>Introduction of COMBINATION ART</a:t>
              </a:r>
            </a:p>
          </p:txBody>
        </p:sp>
        <p:sp>
          <p:nvSpPr>
            <p:cNvPr id="11" name="Rectangle 10"/>
            <p:cNvSpPr/>
            <p:nvPr/>
          </p:nvSpPr>
          <p:spPr>
            <a:xfrm rot="16200000">
              <a:off x="-826516" y="3313037"/>
              <a:ext cx="3400696" cy="623303"/>
            </a:xfrm>
            <a:prstGeom prst="rect">
              <a:avLst/>
            </a:prstGeom>
          </p:spPr>
          <p:txBody>
            <a:bodyPr>
              <a:spAutoFit/>
            </a:bodyPr>
            <a:lstStyle/>
            <a:p>
              <a:pPr algn="ctr" defTabSz="609585">
                <a:defRPr/>
              </a:pPr>
              <a:r>
                <a:rPr lang="en-GB" sz="2400" dirty="0">
                  <a:solidFill>
                    <a:srgbClr val="313231"/>
                  </a:solidFill>
                  <a:latin typeface="Calibri"/>
                  <a:cs typeface="Arial" panose="020B0604020202020204" pitchFamily="34" charset="0"/>
                </a:rPr>
                <a:t>Deaths per 100,000 population</a:t>
              </a:r>
            </a:p>
          </p:txBody>
        </p:sp>
        <p:sp>
          <p:nvSpPr>
            <p:cNvPr id="12" name="Freeform 11"/>
            <p:cNvSpPr/>
            <p:nvPr/>
          </p:nvSpPr>
          <p:spPr>
            <a:xfrm>
              <a:off x="1466816" y="2105330"/>
              <a:ext cx="5277321" cy="3010140"/>
            </a:xfrm>
            <a:custGeom>
              <a:avLst/>
              <a:gdLst>
                <a:gd name="connsiteX0" fmla="*/ 0 w 5276850"/>
                <a:gd name="connsiteY0" fmla="*/ 0 h 3009900"/>
                <a:gd name="connsiteX1" fmla="*/ 0 w 5276850"/>
                <a:gd name="connsiteY1" fmla="*/ 3009900 h 3009900"/>
                <a:gd name="connsiteX2" fmla="*/ 5276850 w 5276850"/>
                <a:gd name="connsiteY2" fmla="*/ 3009900 h 3009900"/>
              </a:gdLst>
              <a:ahLst/>
              <a:cxnLst>
                <a:cxn ang="0">
                  <a:pos x="connsiteX0" y="connsiteY0"/>
                </a:cxn>
                <a:cxn ang="0">
                  <a:pos x="connsiteX1" y="connsiteY1"/>
                </a:cxn>
                <a:cxn ang="0">
                  <a:pos x="connsiteX2" y="connsiteY2"/>
                </a:cxn>
              </a:cxnLst>
              <a:rect l="l" t="t" r="r" b="b"/>
              <a:pathLst>
                <a:path w="5276850" h="3009900">
                  <a:moveTo>
                    <a:pt x="0" y="0"/>
                  </a:moveTo>
                  <a:lnTo>
                    <a:pt x="0" y="3009900"/>
                  </a:lnTo>
                  <a:lnTo>
                    <a:pt x="5276850" y="3009900"/>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nvGrpSpPr>
            <p:cNvPr id="43018" name="Group 13"/>
            <p:cNvGrpSpPr>
              <a:grpSpLocks/>
            </p:cNvGrpSpPr>
            <p:nvPr/>
          </p:nvGrpSpPr>
          <p:grpSpPr bwMode="auto">
            <a:xfrm>
              <a:off x="1381125" y="2114550"/>
              <a:ext cx="90000" cy="3000375"/>
              <a:chOff x="1381125" y="2114550"/>
              <a:chExt cx="90000" cy="3000375"/>
            </a:xfrm>
          </p:grpSpPr>
          <p:cxnSp>
            <p:nvCxnSpPr>
              <p:cNvPr id="13" name="Straight Connector 12"/>
              <p:cNvCxnSpPr/>
              <p:nvPr/>
            </p:nvCxnSpPr>
            <p:spPr>
              <a:xfrm flipH="1">
                <a:off x="1381084" y="2114856"/>
                <a:ext cx="76207"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flipH="1">
                <a:off x="1381084" y="2865804"/>
                <a:ext cx="76207"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 name="Straight Connector 15"/>
              <p:cNvCxnSpPr/>
              <p:nvPr/>
            </p:nvCxnSpPr>
            <p:spPr>
              <a:xfrm flipH="1">
                <a:off x="1381084" y="3615164"/>
                <a:ext cx="76207"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p:nvPr/>
            </p:nvCxnSpPr>
            <p:spPr>
              <a:xfrm flipH="1">
                <a:off x="1381084" y="4366110"/>
                <a:ext cx="76207"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flipH="1">
                <a:off x="1381084" y="5115470"/>
                <a:ext cx="9049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19" name="Rectangle 18"/>
            <p:cNvSpPr/>
            <p:nvPr/>
          </p:nvSpPr>
          <p:spPr>
            <a:xfrm>
              <a:off x="888915" y="1938629"/>
              <a:ext cx="539798" cy="420597"/>
            </a:xfrm>
            <a:prstGeom prst="rect">
              <a:avLst/>
            </a:prstGeom>
          </p:spPr>
          <p:txBody>
            <a:bodyPr>
              <a:spAutoFit/>
            </a:bodyPr>
            <a:lstStyle/>
            <a:p>
              <a:pPr algn="r" defTabSz="609585">
                <a:defRPr/>
              </a:pPr>
              <a:r>
                <a:rPr lang="en-GB" sz="2133" dirty="0">
                  <a:solidFill>
                    <a:srgbClr val="313231"/>
                  </a:solidFill>
                  <a:latin typeface="Calibri"/>
                  <a:cs typeface="Arial" panose="020B0604020202020204" pitchFamily="34" charset="0"/>
                </a:rPr>
                <a:t>40</a:t>
              </a:r>
            </a:p>
          </p:txBody>
        </p:sp>
        <p:sp>
          <p:nvSpPr>
            <p:cNvPr id="21" name="Rectangle 20"/>
            <p:cNvSpPr/>
            <p:nvPr/>
          </p:nvSpPr>
          <p:spPr>
            <a:xfrm>
              <a:off x="888915" y="2686402"/>
              <a:ext cx="539798" cy="420597"/>
            </a:xfrm>
            <a:prstGeom prst="rect">
              <a:avLst/>
            </a:prstGeom>
          </p:spPr>
          <p:txBody>
            <a:bodyPr>
              <a:spAutoFit/>
            </a:bodyPr>
            <a:lstStyle/>
            <a:p>
              <a:pPr algn="r" defTabSz="609585">
                <a:defRPr/>
              </a:pPr>
              <a:r>
                <a:rPr lang="en-GB" sz="2133" dirty="0">
                  <a:solidFill>
                    <a:srgbClr val="313231"/>
                  </a:solidFill>
                  <a:latin typeface="Calibri"/>
                  <a:cs typeface="Arial" panose="020B0604020202020204" pitchFamily="34" charset="0"/>
                </a:rPr>
                <a:t>30</a:t>
              </a:r>
            </a:p>
          </p:txBody>
        </p:sp>
        <p:sp>
          <p:nvSpPr>
            <p:cNvPr id="22" name="Rectangle 21"/>
            <p:cNvSpPr/>
            <p:nvPr/>
          </p:nvSpPr>
          <p:spPr>
            <a:xfrm>
              <a:off x="888915" y="3434174"/>
              <a:ext cx="539798" cy="420597"/>
            </a:xfrm>
            <a:prstGeom prst="rect">
              <a:avLst/>
            </a:prstGeom>
          </p:spPr>
          <p:txBody>
            <a:bodyPr>
              <a:spAutoFit/>
            </a:bodyPr>
            <a:lstStyle/>
            <a:p>
              <a:pPr algn="r" defTabSz="609585">
                <a:defRPr/>
              </a:pPr>
              <a:r>
                <a:rPr lang="en-GB" sz="2133" dirty="0">
                  <a:solidFill>
                    <a:srgbClr val="313231"/>
                  </a:solidFill>
                  <a:latin typeface="Calibri"/>
                  <a:cs typeface="Arial" panose="020B0604020202020204" pitchFamily="34" charset="0"/>
                </a:rPr>
                <a:t>20</a:t>
              </a:r>
            </a:p>
          </p:txBody>
        </p:sp>
        <p:sp>
          <p:nvSpPr>
            <p:cNvPr id="23" name="Rectangle 22"/>
            <p:cNvSpPr/>
            <p:nvPr/>
          </p:nvSpPr>
          <p:spPr>
            <a:xfrm>
              <a:off x="888915" y="4181947"/>
              <a:ext cx="539798" cy="420597"/>
            </a:xfrm>
            <a:prstGeom prst="rect">
              <a:avLst/>
            </a:prstGeom>
          </p:spPr>
          <p:txBody>
            <a:bodyPr>
              <a:spAutoFit/>
            </a:bodyPr>
            <a:lstStyle/>
            <a:p>
              <a:pPr algn="r" defTabSz="609585">
                <a:defRPr/>
              </a:pPr>
              <a:r>
                <a:rPr lang="en-GB" sz="2133" dirty="0">
                  <a:solidFill>
                    <a:srgbClr val="313231"/>
                  </a:solidFill>
                  <a:latin typeface="Calibri"/>
                  <a:cs typeface="Arial" panose="020B0604020202020204" pitchFamily="34" charset="0"/>
                </a:rPr>
                <a:t>10</a:t>
              </a:r>
            </a:p>
          </p:txBody>
        </p:sp>
        <p:sp>
          <p:nvSpPr>
            <p:cNvPr id="24" name="Rectangle 23"/>
            <p:cNvSpPr/>
            <p:nvPr/>
          </p:nvSpPr>
          <p:spPr>
            <a:xfrm>
              <a:off x="888915" y="4929718"/>
              <a:ext cx="539798" cy="420597"/>
            </a:xfrm>
            <a:prstGeom prst="rect">
              <a:avLst/>
            </a:prstGeom>
          </p:spPr>
          <p:txBody>
            <a:bodyPr>
              <a:spAutoFit/>
            </a:bodyPr>
            <a:lstStyle/>
            <a:p>
              <a:pPr algn="r" defTabSz="609585">
                <a:defRPr/>
              </a:pPr>
              <a:r>
                <a:rPr lang="en-GB" sz="2133" dirty="0">
                  <a:solidFill>
                    <a:srgbClr val="313231"/>
                  </a:solidFill>
                  <a:latin typeface="Calibri"/>
                  <a:cs typeface="Arial" panose="020B0604020202020204" pitchFamily="34" charset="0"/>
                </a:rPr>
                <a:t>0</a:t>
              </a:r>
            </a:p>
          </p:txBody>
        </p:sp>
        <p:sp>
          <p:nvSpPr>
            <p:cNvPr id="38" name="Rectangle 37"/>
            <p:cNvSpPr/>
            <p:nvPr/>
          </p:nvSpPr>
          <p:spPr>
            <a:xfrm rot="18000000">
              <a:off x="1072057"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1987</a:t>
              </a:r>
            </a:p>
          </p:txBody>
        </p:sp>
        <p:sp>
          <p:nvSpPr>
            <p:cNvPr id="52" name="Rectangle 51"/>
            <p:cNvSpPr/>
            <p:nvPr/>
          </p:nvSpPr>
          <p:spPr>
            <a:xfrm>
              <a:off x="7253771" y="1952918"/>
              <a:ext cx="1713065" cy="3139571"/>
            </a:xfrm>
            <a:prstGeom prst="rect">
              <a:avLst/>
            </a:prstGeom>
          </p:spPr>
          <p:txBody>
            <a:bodyPr>
              <a:spAutoFit/>
            </a:bodyPr>
            <a:lstStyle/>
            <a:p>
              <a:pPr defTabSz="609585">
                <a:defRPr/>
              </a:pPr>
              <a:r>
                <a:rPr lang="en-GB" dirty="0">
                  <a:solidFill>
                    <a:srgbClr val="313231"/>
                  </a:solidFill>
                  <a:latin typeface="Calibri"/>
                  <a:cs typeface="Arial" panose="020B0604020202020204" pitchFamily="34" charset="0"/>
                </a:rPr>
                <a:t>Unintentional </a:t>
              </a:r>
              <a:br>
                <a:rPr lang="en-GB" dirty="0">
                  <a:solidFill>
                    <a:srgbClr val="313231"/>
                  </a:solidFill>
                  <a:latin typeface="Calibri"/>
                  <a:cs typeface="Arial" panose="020B0604020202020204" pitchFamily="34" charset="0"/>
                </a:rPr>
              </a:br>
              <a:r>
                <a:rPr lang="en-GB" dirty="0">
                  <a:solidFill>
                    <a:srgbClr val="313231"/>
                  </a:solidFill>
                  <a:latin typeface="Calibri"/>
                  <a:cs typeface="Arial" panose="020B0604020202020204" pitchFamily="34" charset="0"/>
                </a:rPr>
                <a:t>injury</a:t>
              </a:r>
            </a:p>
            <a:p>
              <a:pPr defTabSz="609585">
                <a:defRPr/>
              </a:pPr>
              <a:r>
                <a:rPr lang="en-GB" dirty="0">
                  <a:solidFill>
                    <a:srgbClr val="313231"/>
                  </a:solidFill>
                  <a:latin typeface="Calibri"/>
                  <a:cs typeface="Arial" panose="020B0604020202020204" pitchFamily="34" charset="0"/>
                </a:rPr>
                <a:t>Cancer</a:t>
              </a:r>
            </a:p>
            <a:p>
              <a:pPr defTabSz="609585">
                <a:defRPr/>
              </a:pPr>
              <a:r>
                <a:rPr lang="en-GB" dirty="0">
                  <a:solidFill>
                    <a:srgbClr val="313231"/>
                  </a:solidFill>
                  <a:latin typeface="Calibri"/>
                  <a:cs typeface="Arial" panose="020B0604020202020204" pitchFamily="34" charset="0"/>
                </a:rPr>
                <a:t>Heart disease</a:t>
              </a:r>
            </a:p>
            <a:p>
              <a:pPr defTabSz="609585">
                <a:defRPr/>
              </a:pPr>
              <a:r>
                <a:rPr lang="en-GB" dirty="0">
                  <a:solidFill>
                    <a:srgbClr val="313231"/>
                  </a:solidFill>
                  <a:latin typeface="Calibri"/>
                  <a:cs typeface="Arial" panose="020B0604020202020204" pitchFamily="34" charset="0"/>
                </a:rPr>
                <a:t>Suicide</a:t>
              </a:r>
            </a:p>
            <a:p>
              <a:pPr defTabSz="609585">
                <a:defRPr/>
              </a:pPr>
              <a:r>
                <a:rPr lang="en-GB" dirty="0">
                  <a:solidFill>
                    <a:srgbClr val="313231"/>
                  </a:solidFill>
                  <a:latin typeface="Calibri"/>
                  <a:cs typeface="Arial" panose="020B0604020202020204" pitchFamily="34" charset="0"/>
                </a:rPr>
                <a:t>Homicide</a:t>
              </a:r>
            </a:p>
            <a:p>
              <a:pPr defTabSz="609585">
                <a:defRPr/>
              </a:pPr>
              <a:r>
                <a:rPr lang="en-GB" dirty="0">
                  <a:solidFill>
                    <a:srgbClr val="313231"/>
                  </a:solidFill>
                  <a:latin typeface="Calibri"/>
                  <a:cs typeface="Arial" panose="020B0604020202020204" pitchFamily="34" charset="0"/>
                </a:rPr>
                <a:t>Chronic liver </a:t>
              </a:r>
              <a:br>
                <a:rPr lang="en-GB" dirty="0">
                  <a:solidFill>
                    <a:srgbClr val="313231"/>
                  </a:solidFill>
                  <a:latin typeface="Calibri"/>
                  <a:cs typeface="Arial" panose="020B0604020202020204" pitchFamily="34" charset="0"/>
                </a:rPr>
              </a:br>
              <a:r>
                <a:rPr lang="en-GB" dirty="0">
                  <a:solidFill>
                    <a:srgbClr val="313231"/>
                  </a:solidFill>
                  <a:latin typeface="Calibri"/>
                  <a:cs typeface="Arial" panose="020B0604020202020204" pitchFamily="34" charset="0"/>
                </a:rPr>
                <a:t>disease</a:t>
              </a:r>
            </a:p>
            <a:p>
              <a:pPr defTabSz="609585">
                <a:defRPr/>
              </a:pPr>
              <a:r>
                <a:rPr lang="en-GB" dirty="0">
                  <a:solidFill>
                    <a:srgbClr val="313231"/>
                  </a:solidFill>
                  <a:latin typeface="Calibri"/>
                  <a:cs typeface="Arial" panose="020B0604020202020204" pitchFamily="34" charset="0"/>
                </a:rPr>
                <a:t>HIV infection</a:t>
              </a:r>
            </a:p>
            <a:p>
              <a:pPr defTabSz="609585">
                <a:defRPr/>
              </a:pPr>
              <a:r>
                <a:rPr lang="en-GB" dirty="0">
                  <a:solidFill>
                    <a:srgbClr val="313231"/>
                  </a:solidFill>
                  <a:latin typeface="Calibri"/>
                  <a:cs typeface="Arial" panose="020B0604020202020204" pitchFamily="34" charset="0"/>
                </a:rPr>
                <a:t>Stroke</a:t>
              </a:r>
            </a:p>
            <a:p>
              <a:pPr defTabSz="609585">
                <a:defRPr/>
              </a:pPr>
              <a:r>
                <a:rPr lang="en-GB" dirty="0">
                  <a:solidFill>
                    <a:srgbClr val="313231"/>
                  </a:solidFill>
                  <a:latin typeface="Calibri"/>
                  <a:cs typeface="Arial" panose="020B0604020202020204" pitchFamily="34" charset="0"/>
                </a:rPr>
                <a:t>Diabetes</a:t>
              </a:r>
            </a:p>
          </p:txBody>
        </p:sp>
        <p:cxnSp>
          <p:nvCxnSpPr>
            <p:cNvPr id="53" name="Straight Connector 52"/>
            <p:cNvCxnSpPr/>
            <p:nvPr/>
          </p:nvCxnSpPr>
          <p:spPr>
            <a:xfrm flipH="1">
              <a:off x="6960057" y="2132320"/>
              <a:ext cx="330229"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6960057" y="2675289"/>
              <a:ext cx="330229"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053728" y="2060877"/>
              <a:ext cx="144475" cy="142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57" name="Rectangle 56"/>
            <p:cNvSpPr/>
            <p:nvPr/>
          </p:nvSpPr>
          <p:spPr>
            <a:xfrm>
              <a:off x="7053728" y="2603845"/>
              <a:ext cx="144475"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cxnSp>
          <p:nvCxnSpPr>
            <p:cNvPr id="115" name="Straight Connector 114"/>
            <p:cNvCxnSpPr/>
            <p:nvPr/>
          </p:nvCxnSpPr>
          <p:spPr>
            <a:xfrm flipH="1">
              <a:off x="6960057" y="2951536"/>
              <a:ext cx="330229" cy="0"/>
            </a:xfrm>
            <a:prstGeom prst="line">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6960057" y="3227783"/>
              <a:ext cx="330229"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17" name="Isosceles Triangle 116"/>
            <p:cNvSpPr/>
            <p:nvPr/>
          </p:nvSpPr>
          <p:spPr>
            <a:xfrm>
              <a:off x="7053728" y="2880092"/>
              <a:ext cx="144475" cy="14288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18" name="Diamond 117"/>
            <p:cNvSpPr/>
            <p:nvPr/>
          </p:nvSpPr>
          <p:spPr>
            <a:xfrm>
              <a:off x="7053728" y="3156339"/>
              <a:ext cx="144475" cy="142886"/>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cxnSp>
          <p:nvCxnSpPr>
            <p:cNvPr id="119" name="Straight Connector 118"/>
            <p:cNvCxnSpPr/>
            <p:nvPr/>
          </p:nvCxnSpPr>
          <p:spPr>
            <a:xfrm flipH="1">
              <a:off x="6960057" y="3504030"/>
              <a:ext cx="330229" cy="0"/>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60057" y="3780277"/>
              <a:ext cx="330229"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1" name="Oval 120"/>
            <p:cNvSpPr/>
            <p:nvPr/>
          </p:nvSpPr>
          <p:spPr>
            <a:xfrm>
              <a:off x="7053728" y="3432586"/>
              <a:ext cx="144475" cy="14288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22" name="Rectangle 121"/>
            <p:cNvSpPr/>
            <p:nvPr/>
          </p:nvSpPr>
          <p:spPr>
            <a:xfrm>
              <a:off x="7053728" y="3708833"/>
              <a:ext cx="144475" cy="1428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cxnSp>
          <p:nvCxnSpPr>
            <p:cNvPr id="123" name="Straight Connector 122"/>
            <p:cNvCxnSpPr/>
            <p:nvPr/>
          </p:nvCxnSpPr>
          <p:spPr>
            <a:xfrm flipH="1">
              <a:off x="6960057" y="4332771"/>
              <a:ext cx="330229"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6960057" y="4589966"/>
              <a:ext cx="330229" cy="0"/>
            </a:xfrm>
            <a:prstGeom prst="line">
              <a:avLst/>
            </a:prstGeom>
            <a:ln w="38100">
              <a:solidFill>
                <a:schemeClr val="accent5">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5" name="Isosceles Triangle 124"/>
            <p:cNvSpPr/>
            <p:nvPr/>
          </p:nvSpPr>
          <p:spPr>
            <a:xfrm>
              <a:off x="7053728" y="4261327"/>
              <a:ext cx="144475" cy="142886"/>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26" name="Diamond 125"/>
            <p:cNvSpPr/>
            <p:nvPr/>
          </p:nvSpPr>
          <p:spPr>
            <a:xfrm>
              <a:off x="7053728" y="4518523"/>
              <a:ext cx="144475"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cxnSp>
          <p:nvCxnSpPr>
            <p:cNvPr id="127" name="Straight Connector 126"/>
            <p:cNvCxnSpPr/>
            <p:nvPr/>
          </p:nvCxnSpPr>
          <p:spPr>
            <a:xfrm flipH="1">
              <a:off x="6960057" y="4866213"/>
              <a:ext cx="330229" cy="0"/>
            </a:xfrm>
            <a:prstGeom prst="line">
              <a:avLst/>
            </a:prstGeom>
            <a:ln w="38100">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7053728" y="4794770"/>
              <a:ext cx="144475"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32" name="Rectangle 131"/>
            <p:cNvSpPr/>
            <p:nvPr/>
          </p:nvSpPr>
          <p:spPr>
            <a:xfrm rot="18000000">
              <a:off x="1302267"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1988</a:t>
              </a:r>
            </a:p>
          </p:txBody>
        </p:sp>
        <p:sp>
          <p:nvSpPr>
            <p:cNvPr id="134" name="Rectangle 133"/>
            <p:cNvSpPr/>
            <p:nvPr/>
          </p:nvSpPr>
          <p:spPr>
            <a:xfrm rot="18000000">
              <a:off x="1530886"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1989</a:t>
              </a:r>
            </a:p>
          </p:txBody>
        </p:sp>
        <p:sp>
          <p:nvSpPr>
            <p:cNvPr id="136" name="Rectangle 135"/>
            <p:cNvSpPr/>
            <p:nvPr/>
          </p:nvSpPr>
          <p:spPr>
            <a:xfrm rot="18000000">
              <a:off x="1759506"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1990</a:t>
              </a:r>
            </a:p>
          </p:txBody>
        </p:sp>
        <p:sp>
          <p:nvSpPr>
            <p:cNvPr id="138" name="Rectangle 137"/>
            <p:cNvSpPr/>
            <p:nvPr/>
          </p:nvSpPr>
          <p:spPr>
            <a:xfrm rot="18000000">
              <a:off x="1988127"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1991</a:t>
              </a:r>
            </a:p>
          </p:txBody>
        </p:sp>
        <p:sp>
          <p:nvSpPr>
            <p:cNvPr id="140" name="Rectangle 139"/>
            <p:cNvSpPr/>
            <p:nvPr/>
          </p:nvSpPr>
          <p:spPr>
            <a:xfrm rot="18000000">
              <a:off x="221833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1992</a:t>
              </a:r>
            </a:p>
          </p:txBody>
        </p:sp>
        <p:sp>
          <p:nvSpPr>
            <p:cNvPr id="142" name="Rectangle 141"/>
            <p:cNvSpPr/>
            <p:nvPr/>
          </p:nvSpPr>
          <p:spPr>
            <a:xfrm rot="18000000">
              <a:off x="2446955"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1993</a:t>
              </a:r>
            </a:p>
          </p:txBody>
        </p:sp>
        <p:sp>
          <p:nvSpPr>
            <p:cNvPr id="144" name="Rectangle 143"/>
            <p:cNvSpPr/>
            <p:nvPr/>
          </p:nvSpPr>
          <p:spPr>
            <a:xfrm rot="18000000">
              <a:off x="2675575"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1994</a:t>
              </a:r>
            </a:p>
          </p:txBody>
        </p:sp>
        <p:sp>
          <p:nvSpPr>
            <p:cNvPr id="146" name="Rectangle 145"/>
            <p:cNvSpPr/>
            <p:nvPr/>
          </p:nvSpPr>
          <p:spPr>
            <a:xfrm rot="18000000">
              <a:off x="2904197"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1995</a:t>
              </a:r>
            </a:p>
          </p:txBody>
        </p:sp>
        <p:sp>
          <p:nvSpPr>
            <p:cNvPr id="148" name="Rectangle 147"/>
            <p:cNvSpPr/>
            <p:nvPr/>
          </p:nvSpPr>
          <p:spPr>
            <a:xfrm rot="18000000">
              <a:off x="313440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1996</a:t>
              </a:r>
            </a:p>
          </p:txBody>
        </p:sp>
        <p:sp>
          <p:nvSpPr>
            <p:cNvPr id="150" name="Rectangle 149"/>
            <p:cNvSpPr/>
            <p:nvPr/>
          </p:nvSpPr>
          <p:spPr>
            <a:xfrm rot="18000000">
              <a:off x="3363025"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1997</a:t>
              </a:r>
            </a:p>
          </p:txBody>
        </p:sp>
        <p:sp>
          <p:nvSpPr>
            <p:cNvPr id="152" name="Rectangle 151"/>
            <p:cNvSpPr/>
            <p:nvPr/>
          </p:nvSpPr>
          <p:spPr>
            <a:xfrm rot="18000000">
              <a:off x="3591645"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1998</a:t>
              </a:r>
            </a:p>
          </p:txBody>
        </p:sp>
        <p:sp>
          <p:nvSpPr>
            <p:cNvPr id="154" name="Rectangle 153"/>
            <p:cNvSpPr/>
            <p:nvPr/>
          </p:nvSpPr>
          <p:spPr>
            <a:xfrm rot="18000000">
              <a:off x="3820266"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1999</a:t>
              </a:r>
            </a:p>
          </p:txBody>
        </p:sp>
        <p:sp>
          <p:nvSpPr>
            <p:cNvPr id="156" name="Rectangle 155"/>
            <p:cNvSpPr/>
            <p:nvPr/>
          </p:nvSpPr>
          <p:spPr>
            <a:xfrm rot="18000000">
              <a:off x="4050473"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2000</a:t>
              </a:r>
            </a:p>
          </p:txBody>
        </p:sp>
        <p:sp>
          <p:nvSpPr>
            <p:cNvPr id="158" name="Rectangle 157"/>
            <p:cNvSpPr/>
            <p:nvPr/>
          </p:nvSpPr>
          <p:spPr>
            <a:xfrm rot="18000000">
              <a:off x="427909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2001</a:t>
              </a:r>
            </a:p>
          </p:txBody>
        </p:sp>
        <p:sp>
          <p:nvSpPr>
            <p:cNvPr id="160" name="Rectangle 159"/>
            <p:cNvSpPr/>
            <p:nvPr/>
          </p:nvSpPr>
          <p:spPr>
            <a:xfrm rot="18000000">
              <a:off x="4507715"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2002</a:t>
              </a:r>
            </a:p>
          </p:txBody>
        </p:sp>
        <p:sp>
          <p:nvSpPr>
            <p:cNvPr id="162" name="Rectangle 161"/>
            <p:cNvSpPr/>
            <p:nvPr/>
          </p:nvSpPr>
          <p:spPr>
            <a:xfrm rot="18000000">
              <a:off x="473633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2003</a:t>
              </a:r>
            </a:p>
          </p:txBody>
        </p:sp>
        <p:sp>
          <p:nvSpPr>
            <p:cNvPr id="164" name="Rectangle 163"/>
            <p:cNvSpPr/>
            <p:nvPr/>
          </p:nvSpPr>
          <p:spPr>
            <a:xfrm rot="18000000">
              <a:off x="496654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2004</a:t>
              </a:r>
            </a:p>
          </p:txBody>
        </p:sp>
        <p:sp>
          <p:nvSpPr>
            <p:cNvPr id="166" name="Rectangle 165"/>
            <p:cNvSpPr/>
            <p:nvPr/>
          </p:nvSpPr>
          <p:spPr>
            <a:xfrm rot="18000000">
              <a:off x="5195163"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2005</a:t>
              </a:r>
            </a:p>
          </p:txBody>
        </p:sp>
        <p:sp>
          <p:nvSpPr>
            <p:cNvPr id="168" name="Rectangle 167"/>
            <p:cNvSpPr/>
            <p:nvPr/>
          </p:nvSpPr>
          <p:spPr>
            <a:xfrm rot="18000000">
              <a:off x="542378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2006</a:t>
              </a:r>
            </a:p>
          </p:txBody>
        </p:sp>
        <p:sp>
          <p:nvSpPr>
            <p:cNvPr id="170" name="Rectangle 169"/>
            <p:cNvSpPr/>
            <p:nvPr/>
          </p:nvSpPr>
          <p:spPr>
            <a:xfrm rot="18000000">
              <a:off x="5652404"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2007</a:t>
              </a:r>
            </a:p>
          </p:txBody>
        </p:sp>
        <p:sp>
          <p:nvSpPr>
            <p:cNvPr id="172" name="Rectangle 171"/>
            <p:cNvSpPr/>
            <p:nvPr/>
          </p:nvSpPr>
          <p:spPr>
            <a:xfrm rot="18000000">
              <a:off x="5882613"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2008</a:t>
              </a:r>
            </a:p>
          </p:txBody>
        </p:sp>
        <p:sp>
          <p:nvSpPr>
            <p:cNvPr id="174" name="Rectangle 173"/>
            <p:cNvSpPr/>
            <p:nvPr/>
          </p:nvSpPr>
          <p:spPr>
            <a:xfrm rot="18000000">
              <a:off x="6111232"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2009</a:t>
              </a:r>
            </a:p>
          </p:txBody>
        </p:sp>
        <p:grpSp>
          <p:nvGrpSpPr>
            <p:cNvPr id="43066" name="Group 19"/>
            <p:cNvGrpSpPr>
              <a:grpSpLocks/>
            </p:cNvGrpSpPr>
            <p:nvPr/>
          </p:nvGrpSpPr>
          <p:grpSpPr bwMode="auto">
            <a:xfrm>
              <a:off x="1466851" y="5124450"/>
              <a:ext cx="5267325" cy="76200"/>
              <a:chOff x="1466851" y="5124450"/>
              <a:chExt cx="5267325" cy="76200"/>
            </a:xfrm>
          </p:grpSpPr>
          <p:cxnSp>
            <p:nvCxnSpPr>
              <p:cNvPr id="25" name="Straight Connector 24"/>
              <p:cNvCxnSpPr/>
              <p:nvPr/>
            </p:nvCxnSpPr>
            <p:spPr>
              <a:xfrm rot="16200000">
                <a:off x="1428713"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31" name="Straight Connector 130"/>
              <p:cNvCxnSpPr/>
              <p:nvPr/>
            </p:nvCxnSpPr>
            <p:spPr>
              <a:xfrm rot="16200000">
                <a:off x="1657333"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33" name="Straight Connector 132"/>
              <p:cNvCxnSpPr/>
              <p:nvPr/>
            </p:nvCxnSpPr>
            <p:spPr>
              <a:xfrm rot="16200000">
                <a:off x="1887542"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35" name="Straight Connector 134"/>
              <p:cNvCxnSpPr/>
              <p:nvPr/>
            </p:nvCxnSpPr>
            <p:spPr>
              <a:xfrm rot="16200000">
                <a:off x="2116162"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37" name="Straight Connector 136"/>
              <p:cNvCxnSpPr/>
              <p:nvPr/>
            </p:nvCxnSpPr>
            <p:spPr>
              <a:xfrm rot="16200000">
                <a:off x="2344783"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39" name="Straight Connector 138"/>
              <p:cNvCxnSpPr/>
              <p:nvPr/>
            </p:nvCxnSpPr>
            <p:spPr>
              <a:xfrm rot="16200000">
                <a:off x="2573403"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41" name="Straight Connector 140"/>
              <p:cNvCxnSpPr/>
              <p:nvPr/>
            </p:nvCxnSpPr>
            <p:spPr>
              <a:xfrm rot="16200000">
                <a:off x="2803611"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43" name="Straight Connector 142"/>
              <p:cNvCxnSpPr/>
              <p:nvPr/>
            </p:nvCxnSpPr>
            <p:spPr>
              <a:xfrm rot="16200000">
                <a:off x="3032231"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45" name="Straight Connector 144"/>
              <p:cNvCxnSpPr/>
              <p:nvPr/>
            </p:nvCxnSpPr>
            <p:spPr>
              <a:xfrm rot="16200000">
                <a:off x="3260851"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47" name="Straight Connector 146"/>
              <p:cNvCxnSpPr/>
              <p:nvPr/>
            </p:nvCxnSpPr>
            <p:spPr>
              <a:xfrm rot="16200000">
                <a:off x="3489472"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p:nvPr/>
            </p:nvCxnSpPr>
            <p:spPr>
              <a:xfrm rot="16200000">
                <a:off x="371968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1" name="Straight Connector 150"/>
              <p:cNvCxnSpPr/>
              <p:nvPr/>
            </p:nvCxnSpPr>
            <p:spPr>
              <a:xfrm rot="16200000">
                <a:off x="3948301"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3" name="Straight Connector 152"/>
              <p:cNvCxnSpPr/>
              <p:nvPr/>
            </p:nvCxnSpPr>
            <p:spPr>
              <a:xfrm rot="16200000">
                <a:off x="4176921"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5" name="Straight Connector 154"/>
              <p:cNvCxnSpPr/>
              <p:nvPr/>
            </p:nvCxnSpPr>
            <p:spPr>
              <a:xfrm rot="16200000">
                <a:off x="4405542"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7" name="Straight Connector 156"/>
              <p:cNvCxnSpPr/>
              <p:nvPr/>
            </p:nvCxnSpPr>
            <p:spPr>
              <a:xfrm rot="16200000">
                <a:off x="4635749"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9" name="Straight Connector 158"/>
              <p:cNvCxnSpPr/>
              <p:nvPr/>
            </p:nvCxnSpPr>
            <p:spPr>
              <a:xfrm rot="16200000">
                <a:off x="486437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p:nvPr/>
            </p:nvCxnSpPr>
            <p:spPr>
              <a:xfrm rot="16200000">
                <a:off x="509299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p:nvPr/>
            </p:nvCxnSpPr>
            <p:spPr>
              <a:xfrm rot="16200000">
                <a:off x="532161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p:cNvCxnSpPr/>
              <p:nvPr/>
            </p:nvCxnSpPr>
            <p:spPr>
              <a:xfrm rot="16200000">
                <a:off x="5551819"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p:nvPr/>
            </p:nvCxnSpPr>
            <p:spPr>
              <a:xfrm rot="16200000">
                <a:off x="5780439"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p:cNvCxnSpPr/>
              <p:nvPr/>
            </p:nvCxnSpPr>
            <p:spPr>
              <a:xfrm rot="16200000">
                <a:off x="600906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p:cNvCxnSpPr/>
              <p:nvPr/>
            </p:nvCxnSpPr>
            <p:spPr>
              <a:xfrm rot="16200000">
                <a:off x="6237680"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p:cNvCxnSpPr/>
              <p:nvPr/>
            </p:nvCxnSpPr>
            <p:spPr>
              <a:xfrm rot="16200000">
                <a:off x="6467888"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75" name="Straight Connector 174"/>
              <p:cNvCxnSpPr/>
              <p:nvPr/>
            </p:nvCxnSpPr>
            <p:spPr>
              <a:xfrm rot="16200000">
                <a:off x="6696508" y="5163099"/>
                <a:ext cx="76206" cy="0"/>
              </a:xfrm>
              <a:prstGeom prst="lin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176" name="Rectangle 175"/>
            <p:cNvSpPr/>
            <p:nvPr/>
          </p:nvSpPr>
          <p:spPr>
            <a:xfrm rot="18000000">
              <a:off x="6339853" y="5309664"/>
              <a:ext cx="672033" cy="284767"/>
            </a:xfrm>
            <a:prstGeom prst="rect">
              <a:avLst/>
            </a:prstGeom>
          </p:spPr>
          <p:txBody>
            <a:bodyPr wrap="none">
              <a:spAutoFit/>
            </a:bodyPr>
            <a:lstStyle/>
            <a:p>
              <a:pPr algn="r" defTabSz="609585">
                <a:defRPr/>
              </a:pPr>
              <a:r>
                <a:rPr lang="en-GB" sz="1867" dirty="0">
                  <a:solidFill>
                    <a:srgbClr val="313231"/>
                  </a:solidFill>
                  <a:latin typeface="Calibri"/>
                  <a:cs typeface="Arial" panose="020B0604020202020204" pitchFamily="34" charset="0"/>
                </a:rPr>
                <a:t>2010</a:t>
              </a:r>
            </a:p>
          </p:txBody>
        </p:sp>
        <p:grpSp>
          <p:nvGrpSpPr>
            <p:cNvPr id="43068" name="Group 2"/>
            <p:cNvGrpSpPr>
              <a:grpSpLocks/>
            </p:cNvGrpSpPr>
            <p:nvPr/>
          </p:nvGrpSpPr>
          <p:grpSpPr bwMode="auto">
            <a:xfrm>
              <a:off x="1393979" y="4800523"/>
              <a:ext cx="5402594" cy="213851"/>
              <a:chOff x="1815574" y="4800523"/>
              <a:chExt cx="5402594" cy="213851"/>
            </a:xfrm>
          </p:grpSpPr>
          <p:sp>
            <p:nvSpPr>
              <p:cNvPr id="177" name="Oval 176"/>
              <p:cNvSpPr/>
              <p:nvPr/>
            </p:nvSpPr>
            <p:spPr>
              <a:xfrm>
                <a:off x="1815380" y="4870976"/>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78" name="Oval 177"/>
              <p:cNvSpPr/>
              <p:nvPr/>
            </p:nvSpPr>
            <p:spPr>
              <a:xfrm>
                <a:off x="2044000" y="4848749"/>
                <a:ext cx="144476" cy="144474"/>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79" name="Oval 178"/>
              <p:cNvSpPr/>
              <p:nvPr/>
            </p:nvSpPr>
            <p:spPr>
              <a:xfrm>
                <a:off x="2272621" y="4843986"/>
                <a:ext cx="144476" cy="144473"/>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0" name="Oval 179"/>
              <p:cNvSpPr/>
              <p:nvPr/>
            </p:nvSpPr>
            <p:spPr>
              <a:xfrm>
                <a:off x="2501241" y="4842398"/>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1" name="Oval 180"/>
              <p:cNvSpPr/>
              <p:nvPr/>
            </p:nvSpPr>
            <p:spPr>
              <a:xfrm>
                <a:off x="2729862" y="4842398"/>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2" name="Oval 181"/>
              <p:cNvSpPr/>
              <p:nvPr/>
            </p:nvSpPr>
            <p:spPr>
              <a:xfrm>
                <a:off x="2958482" y="4839223"/>
                <a:ext cx="144476" cy="144474"/>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3" name="Oval 182"/>
              <p:cNvSpPr/>
              <p:nvPr/>
            </p:nvSpPr>
            <p:spPr>
              <a:xfrm>
                <a:off x="3187102" y="4837636"/>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4" name="Oval 183"/>
              <p:cNvSpPr/>
              <p:nvPr/>
            </p:nvSpPr>
            <p:spPr>
              <a:xfrm>
                <a:off x="3415723" y="4824935"/>
                <a:ext cx="144476" cy="144473"/>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5" name="Oval 184"/>
              <p:cNvSpPr/>
              <p:nvPr/>
            </p:nvSpPr>
            <p:spPr>
              <a:xfrm>
                <a:off x="3644343" y="4829697"/>
                <a:ext cx="144476" cy="144474"/>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6" name="Oval 185"/>
              <p:cNvSpPr/>
              <p:nvPr/>
            </p:nvSpPr>
            <p:spPr>
              <a:xfrm>
                <a:off x="3872964" y="4823347"/>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7" name="Oval 186"/>
              <p:cNvSpPr/>
              <p:nvPr/>
            </p:nvSpPr>
            <p:spPr>
              <a:xfrm>
                <a:off x="4101584" y="4829697"/>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8" name="Oval 187"/>
              <p:cNvSpPr/>
              <p:nvPr/>
            </p:nvSpPr>
            <p:spPr>
              <a:xfrm>
                <a:off x="4330204" y="4826522"/>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89" name="Oval 188"/>
              <p:cNvSpPr/>
              <p:nvPr/>
            </p:nvSpPr>
            <p:spPr>
              <a:xfrm>
                <a:off x="4558825" y="4826522"/>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0" name="Oval 189"/>
              <p:cNvSpPr/>
              <p:nvPr/>
            </p:nvSpPr>
            <p:spPr>
              <a:xfrm>
                <a:off x="4787445" y="4820172"/>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1" name="Oval 190"/>
              <p:cNvSpPr/>
              <p:nvPr/>
            </p:nvSpPr>
            <p:spPr>
              <a:xfrm>
                <a:off x="5016066" y="4823347"/>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2" name="Oval 191"/>
              <p:cNvSpPr/>
              <p:nvPr/>
            </p:nvSpPr>
            <p:spPr>
              <a:xfrm>
                <a:off x="5244686" y="4804295"/>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3" name="Oval 192"/>
              <p:cNvSpPr/>
              <p:nvPr/>
            </p:nvSpPr>
            <p:spPr>
              <a:xfrm>
                <a:off x="5473306" y="4807471"/>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4" name="Oval 193"/>
              <p:cNvSpPr/>
              <p:nvPr/>
            </p:nvSpPr>
            <p:spPr>
              <a:xfrm>
                <a:off x="7073649" y="4839223"/>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5" name="Oval 194"/>
              <p:cNvSpPr/>
              <p:nvPr/>
            </p:nvSpPr>
            <p:spPr>
              <a:xfrm>
                <a:off x="6845029" y="4829697"/>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6" name="Oval 195"/>
              <p:cNvSpPr/>
              <p:nvPr/>
            </p:nvSpPr>
            <p:spPr>
              <a:xfrm>
                <a:off x="6616408" y="4829697"/>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7" name="Oval 196"/>
              <p:cNvSpPr/>
              <p:nvPr/>
            </p:nvSpPr>
            <p:spPr>
              <a:xfrm>
                <a:off x="6387788" y="4816996"/>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8" name="Oval 197"/>
              <p:cNvSpPr/>
              <p:nvPr/>
            </p:nvSpPr>
            <p:spPr>
              <a:xfrm>
                <a:off x="6159168" y="4801120"/>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99" name="Oval 198"/>
              <p:cNvSpPr/>
              <p:nvPr/>
            </p:nvSpPr>
            <p:spPr>
              <a:xfrm>
                <a:off x="5930547" y="4813821"/>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0" name="Oval 199"/>
              <p:cNvSpPr/>
              <p:nvPr/>
            </p:nvSpPr>
            <p:spPr>
              <a:xfrm>
                <a:off x="5701927" y="4820172"/>
                <a:ext cx="144476" cy="142886"/>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 name="Freeform 1"/>
              <p:cNvSpPr/>
              <p:nvPr/>
            </p:nvSpPr>
            <p:spPr>
              <a:xfrm>
                <a:off x="1885236" y="4870976"/>
                <a:ext cx="5267795" cy="69856"/>
              </a:xfrm>
              <a:custGeom>
                <a:avLst/>
                <a:gdLst>
                  <a:gd name="connsiteX0" fmla="*/ 0 w 5267325"/>
                  <a:gd name="connsiteY0" fmla="*/ 69850 h 69850"/>
                  <a:gd name="connsiteX1" fmla="*/ 228600 w 5267325"/>
                  <a:gd name="connsiteY1" fmla="*/ 47625 h 69850"/>
                  <a:gd name="connsiteX2" fmla="*/ 457200 w 5267325"/>
                  <a:gd name="connsiteY2" fmla="*/ 44450 h 69850"/>
                  <a:gd name="connsiteX3" fmla="*/ 692150 w 5267325"/>
                  <a:gd name="connsiteY3" fmla="*/ 38100 h 69850"/>
                  <a:gd name="connsiteX4" fmla="*/ 917575 w 5267325"/>
                  <a:gd name="connsiteY4" fmla="*/ 44450 h 69850"/>
                  <a:gd name="connsiteX5" fmla="*/ 1143000 w 5267325"/>
                  <a:gd name="connsiteY5" fmla="*/ 41275 h 69850"/>
                  <a:gd name="connsiteX6" fmla="*/ 1371600 w 5267325"/>
                  <a:gd name="connsiteY6" fmla="*/ 38100 h 69850"/>
                  <a:gd name="connsiteX7" fmla="*/ 1600200 w 5267325"/>
                  <a:gd name="connsiteY7" fmla="*/ 25400 h 69850"/>
                  <a:gd name="connsiteX8" fmla="*/ 1838325 w 5267325"/>
                  <a:gd name="connsiteY8" fmla="*/ 31750 h 69850"/>
                  <a:gd name="connsiteX9" fmla="*/ 2057400 w 5267325"/>
                  <a:gd name="connsiteY9" fmla="*/ 22225 h 69850"/>
                  <a:gd name="connsiteX10" fmla="*/ 2292350 w 5267325"/>
                  <a:gd name="connsiteY10" fmla="*/ 28575 h 69850"/>
                  <a:gd name="connsiteX11" fmla="*/ 2520950 w 5267325"/>
                  <a:gd name="connsiteY11" fmla="*/ 25400 h 69850"/>
                  <a:gd name="connsiteX12" fmla="*/ 2746375 w 5267325"/>
                  <a:gd name="connsiteY12" fmla="*/ 28575 h 69850"/>
                  <a:gd name="connsiteX13" fmla="*/ 2978150 w 5267325"/>
                  <a:gd name="connsiteY13" fmla="*/ 19050 h 69850"/>
                  <a:gd name="connsiteX14" fmla="*/ 3203575 w 5267325"/>
                  <a:gd name="connsiteY14" fmla="*/ 25400 h 69850"/>
                  <a:gd name="connsiteX15" fmla="*/ 3435350 w 5267325"/>
                  <a:gd name="connsiteY15" fmla="*/ 3175 h 69850"/>
                  <a:gd name="connsiteX16" fmla="*/ 3663950 w 5267325"/>
                  <a:gd name="connsiteY16" fmla="*/ 9525 h 69850"/>
                  <a:gd name="connsiteX17" fmla="*/ 3892550 w 5267325"/>
                  <a:gd name="connsiteY17" fmla="*/ 22225 h 69850"/>
                  <a:gd name="connsiteX18" fmla="*/ 4121150 w 5267325"/>
                  <a:gd name="connsiteY18" fmla="*/ 15875 h 69850"/>
                  <a:gd name="connsiteX19" fmla="*/ 4349750 w 5267325"/>
                  <a:gd name="connsiteY19" fmla="*/ 0 h 69850"/>
                  <a:gd name="connsiteX20" fmla="*/ 4575175 w 5267325"/>
                  <a:gd name="connsiteY20" fmla="*/ 12700 h 69850"/>
                  <a:gd name="connsiteX21" fmla="*/ 4806950 w 5267325"/>
                  <a:gd name="connsiteY21" fmla="*/ 34925 h 69850"/>
                  <a:gd name="connsiteX22" fmla="*/ 5032375 w 5267325"/>
                  <a:gd name="connsiteY22" fmla="*/ 34925 h 69850"/>
                  <a:gd name="connsiteX23" fmla="*/ 5267325 w 5267325"/>
                  <a:gd name="connsiteY23" fmla="*/ 38100 h 6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7325" h="69850">
                    <a:moveTo>
                      <a:pt x="0" y="69850"/>
                    </a:moveTo>
                    <a:lnTo>
                      <a:pt x="228600" y="47625"/>
                    </a:lnTo>
                    <a:lnTo>
                      <a:pt x="457200" y="44450"/>
                    </a:lnTo>
                    <a:lnTo>
                      <a:pt x="692150" y="38100"/>
                    </a:lnTo>
                    <a:lnTo>
                      <a:pt x="917575" y="44450"/>
                    </a:lnTo>
                    <a:lnTo>
                      <a:pt x="1143000" y="41275"/>
                    </a:lnTo>
                    <a:lnTo>
                      <a:pt x="1371600" y="38100"/>
                    </a:lnTo>
                    <a:lnTo>
                      <a:pt x="1600200" y="25400"/>
                    </a:lnTo>
                    <a:lnTo>
                      <a:pt x="1838325" y="31750"/>
                    </a:lnTo>
                    <a:lnTo>
                      <a:pt x="2057400" y="22225"/>
                    </a:lnTo>
                    <a:lnTo>
                      <a:pt x="2292350" y="28575"/>
                    </a:lnTo>
                    <a:lnTo>
                      <a:pt x="2520950" y="25400"/>
                    </a:lnTo>
                    <a:lnTo>
                      <a:pt x="2746375" y="28575"/>
                    </a:lnTo>
                    <a:lnTo>
                      <a:pt x="2978150" y="19050"/>
                    </a:lnTo>
                    <a:lnTo>
                      <a:pt x="3203575" y="25400"/>
                    </a:lnTo>
                    <a:lnTo>
                      <a:pt x="3435350" y="3175"/>
                    </a:lnTo>
                    <a:lnTo>
                      <a:pt x="3663950" y="9525"/>
                    </a:lnTo>
                    <a:lnTo>
                      <a:pt x="3892550" y="22225"/>
                    </a:lnTo>
                    <a:lnTo>
                      <a:pt x="4121150" y="15875"/>
                    </a:lnTo>
                    <a:lnTo>
                      <a:pt x="4349750" y="0"/>
                    </a:lnTo>
                    <a:lnTo>
                      <a:pt x="4575175" y="12700"/>
                    </a:lnTo>
                    <a:lnTo>
                      <a:pt x="4806950" y="34925"/>
                    </a:lnTo>
                    <a:lnTo>
                      <a:pt x="5032375" y="34925"/>
                    </a:lnTo>
                    <a:lnTo>
                      <a:pt x="5267325" y="38100"/>
                    </a:lnTo>
                  </a:path>
                </a:pathLst>
              </a:custGeom>
              <a:ln w="38100">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grpSp>
        <p:grpSp>
          <p:nvGrpSpPr>
            <p:cNvPr id="43069" name="Group 4"/>
            <p:cNvGrpSpPr>
              <a:grpSpLocks/>
            </p:cNvGrpSpPr>
            <p:nvPr/>
          </p:nvGrpSpPr>
          <p:grpSpPr bwMode="auto">
            <a:xfrm>
              <a:off x="1394376" y="4717211"/>
              <a:ext cx="5401800" cy="248773"/>
              <a:chOff x="1815461" y="4717211"/>
              <a:chExt cx="5401800" cy="248773"/>
            </a:xfrm>
          </p:grpSpPr>
          <p:sp>
            <p:nvSpPr>
              <p:cNvPr id="4" name="Freeform 3"/>
              <p:cNvSpPr/>
              <p:nvPr/>
            </p:nvSpPr>
            <p:spPr>
              <a:xfrm>
                <a:off x="1881551" y="4788420"/>
                <a:ext cx="5266208" cy="101608"/>
              </a:xfrm>
              <a:custGeom>
                <a:avLst/>
                <a:gdLst>
                  <a:gd name="connsiteX0" fmla="*/ 0 w 5264150"/>
                  <a:gd name="connsiteY0" fmla="*/ 0 h 101600"/>
                  <a:gd name="connsiteX1" fmla="*/ 234950 w 5264150"/>
                  <a:gd name="connsiteY1" fmla="*/ 0 h 101600"/>
                  <a:gd name="connsiteX2" fmla="*/ 466725 w 5264150"/>
                  <a:gd name="connsiteY2" fmla="*/ 12700 h 101600"/>
                  <a:gd name="connsiteX3" fmla="*/ 685800 w 5264150"/>
                  <a:gd name="connsiteY3" fmla="*/ 19050 h 101600"/>
                  <a:gd name="connsiteX4" fmla="*/ 917575 w 5264150"/>
                  <a:gd name="connsiteY4" fmla="*/ 28575 h 101600"/>
                  <a:gd name="connsiteX5" fmla="*/ 1149350 w 5264150"/>
                  <a:gd name="connsiteY5" fmla="*/ 19050 h 101600"/>
                  <a:gd name="connsiteX6" fmla="*/ 1377950 w 5264150"/>
                  <a:gd name="connsiteY6" fmla="*/ 31750 h 101600"/>
                  <a:gd name="connsiteX7" fmla="*/ 1600200 w 5264150"/>
                  <a:gd name="connsiteY7" fmla="*/ 15875 h 101600"/>
                  <a:gd name="connsiteX8" fmla="*/ 1835150 w 5264150"/>
                  <a:gd name="connsiteY8" fmla="*/ 19050 h 101600"/>
                  <a:gd name="connsiteX9" fmla="*/ 2063750 w 5264150"/>
                  <a:gd name="connsiteY9" fmla="*/ 25400 h 101600"/>
                  <a:gd name="connsiteX10" fmla="*/ 2292350 w 5264150"/>
                  <a:gd name="connsiteY10" fmla="*/ 19050 h 101600"/>
                  <a:gd name="connsiteX11" fmla="*/ 2517775 w 5264150"/>
                  <a:gd name="connsiteY11" fmla="*/ 31750 h 101600"/>
                  <a:gd name="connsiteX12" fmla="*/ 2749550 w 5264150"/>
                  <a:gd name="connsiteY12" fmla="*/ 41275 h 101600"/>
                  <a:gd name="connsiteX13" fmla="*/ 2978150 w 5264150"/>
                  <a:gd name="connsiteY13" fmla="*/ 47625 h 101600"/>
                  <a:gd name="connsiteX14" fmla="*/ 3206750 w 5264150"/>
                  <a:gd name="connsiteY14" fmla="*/ 47625 h 101600"/>
                  <a:gd name="connsiteX15" fmla="*/ 3438525 w 5264150"/>
                  <a:gd name="connsiteY15" fmla="*/ 57150 h 101600"/>
                  <a:gd name="connsiteX16" fmla="*/ 3670300 w 5264150"/>
                  <a:gd name="connsiteY16" fmla="*/ 57150 h 101600"/>
                  <a:gd name="connsiteX17" fmla="*/ 3892550 w 5264150"/>
                  <a:gd name="connsiteY17" fmla="*/ 63500 h 101600"/>
                  <a:gd name="connsiteX18" fmla="*/ 4117975 w 5264150"/>
                  <a:gd name="connsiteY18" fmla="*/ 76200 h 101600"/>
                  <a:gd name="connsiteX19" fmla="*/ 4356100 w 5264150"/>
                  <a:gd name="connsiteY19" fmla="*/ 79375 h 101600"/>
                  <a:gd name="connsiteX20" fmla="*/ 4575175 w 5264150"/>
                  <a:gd name="connsiteY20" fmla="*/ 85725 h 101600"/>
                  <a:gd name="connsiteX21" fmla="*/ 4803775 w 5264150"/>
                  <a:gd name="connsiteY21" fmla="*/ 88900 h 101600"/>
                  <a:gd name="connsiteX22" fmla="*/ 5038725 w 5264150"/>
                  <a:gd name="connsiteY22" fmla="*/ 101600 h 101600"/>
                  <a:gd name="connsiteX23" fmla="*/ 5264150 w 5264150"/>
                  <a:gd name="connsiteY23" fmla="*/ 9842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4150" h="101600">
                    <a:moveTo>
                      <a:pt x="0" y="0"/>
                    </a:moveTo>
                    <a:lnTo>
                      <a:pt x="234950" y="0"/>
                    </a:lnTo>
                    <a:lnTo>
                      <a:pt x="466725" y="12700"/>
                    </a:lnTo>
                    <a:lnTo>
                      <a:pt x="685800" y="19050"/>
                    </a:lnTo>
                    <a:lnTo>
                      <a:pt x="917575" y="28575"/>
                    </a:lnTo>
                    <a:lnTo>
                      <a:pt x="1149350" y="19050"/>
                    </a:lnTo>
                    <a:lnTo>
                      <a:pt x="1377950" y="31750"/>
                    </a:lnTo>
                    <a:lnTo>
                      <a:pt x="1600200" y="15875"/>
                    </a:lnTo>
                    <a:lnTo>
                      <a:pt x="1835150" y="19050"/>
                    </a:lnTo>
                    <a:lnTo>
                      <a:pt x="2063750" y="25400"/>
                    </a:lnTo>
                    <a:lnTo>
                      <a:pt x="2292350" y="19050"/>
                    </a:lnTo>
                    <a:lnTo>
                      <a:pt x="2517775" y="31750"/>
                    </a:lnTo>
                    <a:lnTo>
                      <a:pt x="2749550" y="41275"/>
                    </a:lnTo>
                    <a:lnTo>
                      <a:pt x="2978150" y="47625"/>
                    </a:lnTo>
                    <a:lnTo>
                      <a:pt x="3206750" y="47625"/>
                    </a:lnTo>
                    <a:lnTo>
                      <a:pt x="3438525" y="57150"/>
                    </a:lnTo>
                    <a:lnTo>
                      <a:pt x="3670300" y="57150"/>
                    </a:lnTo>
                    <a:lnTo>
                      <a:pt x="3892550" y="63500"/>
                    </a:lnTo>
                    <a:lnTo>
                      <a:pt x="4117975" y="76200"/>
                    </a:lnTo>
                    <a:lnTo>
                      <a:pt x="4356100" y="79375"/>
                    </a:lnTo>
                    <a:lnTo>
                      <a:pt x="4575175" y="85725"/>
                    </a:lnTo>
                    <a:lnTo>
                      <a:pt x="4803775" y="88900"/>
                    </a:lnTo>
                    <a:lnTo>
                      <a:pt x="5038725" y="101600"/>
                    </a:lnTo>
                    <a:lnTo>
                      <a:pt x="5264150" y="98425"/>
                    </a:lnTo>
                  </a:path>
                </a:pathLst>
              </a:custGeom>
              <a:ln w="38100">
                <a:solidFill>
                  <a:schemeClr val="accent5">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202" name="Diamond 201"/>
              <p:cNvSpPr/>
              <p:nvPr/>
            </p:nvSpPr>
            <p:spPr>
              <a:xfrm>
                <a:off x="1814870" y="4716977"/>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3" name="Diamond 202"/>
              <p:cNvSpPr/>
              <p:nvPr/>
            </p:nvSpPr>
            <p:spPr>
              <a:xfrm>
                <a:off x="2043490" y="4720152"/>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4" name="Diamond 203"/>
              <p:cNvSpPr/>
              <p:nvPr/>
            </p:nvSpPr>
            <p:spPr>
              <a:xfrm>
                <a:off x="2272111" y="4734440"/>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5" name="Diamond 204"/>
              <p:cNvSpPr/>
              <p:nvPr/>
            </p:nvSpPr>
            <p:spPr>
              <a:xfrm>
                <a:off x="2500731" y="4731265"/>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6" name="Diamond 205"/>
              <p:cNvSpPr/>
              <p:nvPr/>
            </p:nvSpPr>
            <p:spPr>
              <a:xfrm>
                <a:off x="2729352" y="4740791"/>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7" name="Diamond 206"/>
              <p:cNvSpPr/>
              <p:nvPr/>
            </p:nvSpPr>
            <p:spPr>
              <a:xfrm>
                <a:off x="2957972" y="4734440"/>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8" name="Diamond 207"/>
              <p:cNvSpPr/>
              <p:nvPr/>
            </p:nvSpPr>
            <p:spPr>
              <a:xfrm>
                <a:off x="3186592" y="4745554"/>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09" name="Diamond 208"/>
              <p:cNvSpPr/>
              <p:nvPr/>
            </p:nvSpPr>
            <p:spPr>
              <a:xfrm>
                <a:off x="3415213" y="4731265"/>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0" name="Diamond 209"/>
              <p:cNvSpPr/>
              <p:nvPr/>
            </p:nvSpPr>
            <p:spPr>
              <a:xfrm>
                <a:off x="3643833" y="4736029"/>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1" name="Diamond 210"/>
              <p:cNvSpPr/>
              <p:nvPr/>
            </p:nvSpPr>
            <p:spPr>
              <a:xfrm>
                <a:off x="3872454" y="4739204"/>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2" name="Diamond 211"/>
              <p:cNvSpPr/>
              <p:nvPr/>
            </p:nvSpPr>
            <p:spPr>
              <a:xfrm>
                <a:off x="4101074" y="4739204"/>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3" name="Diamond 212"/>
              <p:cNvSpPr/>
              <p:nvPr/>
            </p:nvSpPr>
            <p:spPr>
              <a:xfrm>
                <a:off x="4329694" y="4750317"/>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4" name="Diamond 213"/>
              <p:cNvSpPr/>
              <p:nvPr/>
            </p:nvSpPr>
            <p:spPr>
              <a:xfrm>
                <a:off x="4558315" y="4763018"/>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5" name="Diamond 214"/>
              <p:cNvSpPr/>
              <p:nvPr/>
            </p:nvSpPr>
            <p:spPr>
              <a:xfrm>
                <a:off x="4786935" y="4764606"/>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6" name="Diamond 215"/>
              <p:cNvSpPr/>
              <p:nvPr/>
            </p:nvSpPr>
            <p:spPr>
              <a:xfrm>
                <a:off x="5015556" y="4764606"/>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7" name="Diamond 216"/>
              <p:cNvSpPr/>
              <p:nvPr/>
            </p:nvSpPr>
            <p:spPr>
              <a:xfrm>
                <a:off x="5244176" y="4777307"/>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8" name="Diamond 217"/>
              <p:cNvSpPr/>
              <p:nvPr/>
            </p:nvSpPr>
            <p:spPr>
              <a:xfrm>
                <a:off x="5472796" y="4774132"/>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19" name="Diamond 218"/>
              <p:cNvSpPr/>
              <p:nvPr/>
            </p:nvSpPr>
            <p:spPr>
              <a:xfrm>
                <a:off x="5701417" y="4782069"/>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0" name="Diamond 219"/>
              <p:cNvSpPr/>
              <p:nvPr/>
            </p:nvSpPr>
            <p:spPr>
              <a:xfrm>
                <a:off x="5930037" y="4791595"/>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1" name="Diamond 220"/>
              <p:cNvSpPr/>
              <p:nvPr/>
            </p:nvSpPr>
            <p:spPr>
              <a:xfrm>
                <a:off x="6158658" y="4793183"/>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2" name="Diamond 221"/>
              <p:cNvSpPr/>
              <p:nvPr/>
            </p:nvSpPr>
            <p:spPr>
              <a:xfrm>
                <a:off x="6387278" y="4801121"/>
                <a:ext cx="144476" cy="142886"/>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3" name="Diamond 222"/>
              <p:cNvSpPr/>
              <p:nvPr/>
            </p:nvSpPr>
            <p:spPr>
              <a:xfrm>
                <a:off x="6615898" y="4807471"/>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4" name="Diamond 223"/>
              <p:cNvSpPr/>
              <p:nvPr/>
            </p:nvSpPr>
            <p:spPr>
              <a:xfrm>
                <a:off x="6844519" y="4816997"/>
                <a:ext cx="144476" cy="144475"/>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5" name="Diamond 224"/>
              <p:cNvSpPr/>
              <p:nvPr/>
            </p:nvSpPr>
            <p:spPr>
              <a:xfrm>
                <a:off x="7073139" y="4821760"/>
                <a:ext cx="144476" cy="144474"/>
              </a:xfrm>
              <a:prstGeom prst="diamond">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70" name="Group 278"/>
            <p:cNvGrpSpPr>
              <a:grpSpLocks/>
            </p:cNvGrpSpPr>
            <p:nvPr/>
          </p:nvGrpSpPr>
          <p:grpSpPr bwMode="auto">
            <a:xfrm>
              <a:off x="1396757" y="3897121"/>
              <a:ext cx="5397038" cy="279731"/>
              <a:chOff x="1815777" y="3897121"/>
              <a:chExt cx="5397038" cy="279731"/>
            </a:xfrm>
          </p:grpSpPr>
          <p:sp>
            <p:nvSpPr>
              <p:cNvPr id="253" name="Freeform 252"/>
              <p:cNvSpPr/>
              <p:nvPr/>
            </p:nvSpPr>
            <p:spPr>
              <a:xfrm>
                <a:off x="1882661" y="3966028"/>
                <a:ext cx="5258270" cy="139711"/>
              </a:xfrm>
              <a:custGeom>
                <a:avLst/>
                <a:gdLst>
                  <a:gd name="connsiteX0" fmla="*/ 0 w 5257800"/>
                  <a:gd name="connsiteY0" fmla="*/ 0 h 139700"/>
                  <a:gd name="connsiteX1" fmla="*/ 231775 w 5257800"/>
                  <a:gd name="connsiteY1" fmla="*/ 3175 h 139700"/>
                  <a:gd name="connsiteX2" fmla="*/ 463550 w 5257800"/>
                  <a:gd name="connsiteY2" fmla="*/ 28575 h 139700"/>
                  <a:gd name="connsiteX3" fmla="*/ 698500 w 5257800"/>
                  <a:gd name="connsiteY3" fmla="*/ 15875 h 139700"/>
                  <a:gd name="connsiteX4" fmla="*/ 917575 w 5257800"/>
                  <a:gd name="connsiteY4" fmla="*/ 34925 h 139700"/>
                  <a:gd name="connsiteX5" fmla="*/ 1149350 w 5257800"/>
                  <a:gd name="connsiteY5" fmla="*/ 50800 h 139700"/>
                  <a:gd name="connsiteX6" fmla="*/ 1377950 w 5257800"/>
                  <a:gd name="connsiteY6" fmla="*/ 28575 h 139700"/>
                  <a:gd name="connsiteX7" fmla="*/ 1606550 w 5257800"/>
                  <a:gd name="connsiteY7" fmla="*/ 9525 h 139700"/>
                  <a:gd name="connsiteX8" fmla="*/ 1838325 w 5257800"/>
                  <a:gd name="connsiteY8" fmla="*/ 15875 h 139700"/>
                  <a:gd name="connsiteX9" fmla="*/ 2063750 w 5257800"/>
                  <a:gd name="connsiteY9" fmla="*/ 38100 h 139700"/>
                  <a:gd name="connsiteX10" fmla="*/ 2289175 w 5257800"/>
                  <a:gd name="connsiteY10" fmla="*/ 63500 h 139700"/>
                  <a:gd name="connsiteX11" fmla="*/ 2517775 w 5257800"/>
                  <a:gd name="connsiteY11" fmla="*/ 82550 h 139700"/>
                  <a:gd name="connsiteX12" fmla="*/ 2746375 w 5257800"/>
                  <a:gd name="connsiteY12" fmla="*/ 133350 h 139700"/>
                  <a:gd name="connsiteX13" fmla="*/ 2978150 w 5257800"/>
                  <a:gd name="connsiteY13" fmla="*/ 139700 h 139700"/>
                  <a:gd name="connsiteX14" fmla="*/ 3206750 w 5257800"/>
                  <a:gd name="connsiteY14" fmla="*/ 111125 h 139700"/>
                  <a:gd name="connsiteX15" fmla="*/ 3432175 w 5257800"/>
                  <a:gd name="connsiteY15" fmla="*/ 92075 h 139700"/>
                  <a:gd name="connsiteX16" fmla="*/ 3663950 w 5257800"/>
                  <a:gd name="connsiteY16" fmla="*/ 111125 h 139700"/>
                  <a:gd name="connsiteX17" fmla="*/ 3892550 w 5257800"/>
                  <a:gd name="connsiteY17" fmla="*/ 114300 h 139700"/>
                  <a:gd name="connsiteX18" fmla="*/ 4117975 w 5257800"/>
                  <a:gd name="connsiteY18" fmla="*/ 114300 h 139700"/>
                  <a:gd name="connsiteX19" fmla="*/ 4349750 w 5257800"/>
                  <a:gd name="connsiteY19" fmla="*/ 120650 h 139700"/>
                  <a:gd name="connsiteX20" fmla="*/ 4578350 w 5257800"/>
                  <a:gd name="connsiteY20" fmla="*/ 66675 h 139700"/>
                  <a:gd name="connsiteX21" fmla="*/ 4813300 w 5257800"/>
                  <a:gd name="connsiteY21" fmla="*/ 69850 h 139700"/>
                  <a:gd name="connsiteX22" fmla="*/ 5035550 w 5257800"/>
                  <a:gd name="connsiteY22" fmla="*/ 63500 h 139700"/>
                  <a:gd name="connsiteX23" fmla="*/ 5257800 w 5257800"/>
                  <a:gd name="connsiteY23" fmla="*/ 34925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7800" h="139700">
                    <a:moveTo>
                      <a:pt x="0" y="0"/>
                    </a:moveTo>
                    <a:lnTo>
                      <a:pt x="231775" y="3175"/>
                    </a:lnTo>
                    <a:lnTo>
                      <a:pt x="463550" y="28575"/>
                    </a:lnTo>
                    <a:lnTo>
                      <a:pt x="698500" y="15875"/>
                    </a:lnTo>
                    <a:lnTo>
                      <a:pt x="917575" y="34925"/>
                    </a:lnTo>
                    <a:lnTo>
                      <a:pt x="1149350" y="50800"/>
                    </a:lnTo>
                    <a:lnTo>
                      <a:pt x="1377950" y="28575"/>
                    </a:lnTo>
                    <a:lnTo>
                      <a:pt x="1606550" y="9525"/>
                    </a:lnTo>
                    <a:lnTo>
                      <a:pt x="1838325" y="15875"/>
                    </a:lnTo>
                    <a:lnTo>
                      <a:pt x="2063750" y="38100"/>
                    </a:lnTo>
                    <a:lnTo>
                      <a:pt x="2289175" y="63500"/>
                    </a:lnTo>
                    <a:lnTo>
                      <a:pt x="2517775" y="82550"/>
                    </a:lnTo>
                    <a:lnTo>
                      <a:pt x="2746375" y="133350"/>
                    </a:lnTo>
                    <a:lnTo>
                      <a:pt x="2978150" y="139700"/>
                    </a:lnTo>
                    <a:lnTo>
                      <a:pt x="3206750" y="111125"/>
                    </a:lnTo>
                    <a:lnTo>
                      <a:pt x="3432175" y="92075"/>
                    </a:lnTo>
                    <a:lnTo>
                      <a:pt x="3663950" y="111125"/>
                    </a:lnTo>
                    <a:lnTo>
                      <a:pt x="3892550" y="114300"/>
                    </a:lnTo>
                    <a:lnTo>
                      <a:pt x="4117975" y="114300"/>
                    </a:lnTo>
                    <a:lnTo>
                      <a:pt x="4349750" y="120650"/>
                    </a:lnTo>
                    <a:lnTo>
                      <a:pt x="4578350" y="66675"/>
                    </a:lnTo>
                    <a:lnTo>
                      <a:pt x="4813300" y="69850"/>
                    </a:lnTo>
                    <a:lnTo>
                      <a:pt x="5035550" y="63500"/>
                    </a:lnTo>
                    <a:lnTo>
                      <a:pt x="5257800" y="34925"/>
                    </a:lnTo>
                  </a:path>
                </a:pathLst>
              </a:custGeom>
              <a:ln w="38100">
                <a:solidFill>
                  <a:schemeClr val="accent4"/>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308" name="Diamond 307"/>
              <p:cNvSpPr/>
              <p:nvPr/>
            </p:nvSpPr>
            <p:spPr>
              <a:xfrm>
                <a:off x="1815980" y="3897761"/>
                <a:ext cx="144476"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09" name="Diamond 308"/>
              <p:cNvSpPr/>
              <p:nvPr/>
            </p:nvSpPr>
            <p:spPr>
              <a:xfrm>
                <a:off x="2044600" y="3899348"/>
                <a:ext cx="144476"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0" name="Diamond 309"/>
              <p:cNvSpPr/>
              <p:nvPr/>
            </p:nvSpPr>
            <p:spPr>
              <a:xfrm>
                <a:off x="2273221" y="3923163"/>
                <a:ext cx="142888"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1" name="Diamond 310"/>
              <p:cNvSpPr/>
              <p:nvPr/>
            </p:nvSpPr>
            <p:spPr>
              <a:xfrm>
                <a:off x="2501841" y="3908874"/>
                <a:ext cx="142888"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2" name="Diamond 311"/>
              <p:cNvSpPr/>
              <p:nvPr/>
            </p:nvSpPr>
            <p:spPr>
              <a:xfrm>
                <a:off x="2728875" y="3931101"/>
                <a:ext cx="144475"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3" name="Diamond 312"/>
              <p:cNvSpPr/>
              <p:nvPr/>
            </p:nvSpPr>
            <p:spPr>
              <a:xfrm>
                <a:off x="2957495" y="3942215"/>
                <a:ext cx="144475"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4" name="Diamond 313"/>
              <p:cNvSpPr/>
              <p:nvPr/>
            </p:nvSpPr>
            <p:spPr>
              <a:xfrm>
                <a:off x="3186115" y="3927925"/>
                <a:ext cx="144475"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5" name="Diamond 314"/>
              <p:cNvSpPr/>
              <p:nvPr/>
            </p:nvSpPr>
            <p:spPr>
              <a:xfrm>
                <a:off x="3414736" y="3912049"/>
                <a:ext cx="144475"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6" name="Diamond 315"/>
              <p:cNvSpPr/>
              <p:nvPr/>
            </p:nvSpPr>
            <p:spPr>
              <a:xfrm>
                <a:off x="3643356" y="3916813"/>
                <a:ext cx="142888"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7" name="Diamond 316"/>
              <p:cNvSpPr/>
              <p:nvPr/>
            </p:nvSpPr>
            <p:spPr>
              <a:xfrm>
                <a:off x="3871977" y="3935864"/>
                <a:ext cx="142888"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8" name="Diamond 317"/>
              <p:cNvSpPr/>
              <p:nvPr/>
            </p:nvSpPr>
            <p:spPr>
              <a:xfrm>
                <a:off x="4099009" y="3956503"/>
                <a:ext cx="144476"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19" name="Diamond 318"/>
              <p:cNvSpPr/>
              <p:nvPr/>
            </p:nvSpPr>
            <p:spPr>
              <a:xfrm>
                <a:off x="4327629" y="3970792"/>
                <a:ext cx="144476"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0" name="Diamond 319"/>
              <p:cNvSpPr/>
              <p:nvPr/>
            </p:nvSpPr>
            <p:spPr>
              <a:xfrm>
                <a:off x="4556250" y="4023183"/>
                <a:ext cx="144476"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1" name="Diamond 320"/>
              <p:cNvSpPr/>
              <p:nvPr/>
            </p:nvSpPr>
            <p:spPr>
              <a:xfrm>
                <a:off x="4784870" y="4032709"/>
                <a:ext cx="144476"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2" name="Diamond 321"/>
              <p:cNvSpPr/>
              <p:nvPr/>
            </p:nvSpPr>
            <p:spPr>
              <a:xfrm>
                <a:off x="5013491" y="4008895"/>
                <a:ext cx="142888"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3" name="Diamond 322"/>
              <p:cNvSpPr/>
              <p:nvPr/>
            </p:nvSpPr>
            <p:spPr>
              <a:xfrm>
                <a:off x="5242111" y="3988255"/>
                <a:ext cx="142888"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4" name="Diamond 323"/>
              <p:cNvSpPr/>
              <p:nvPr/>
            </p:nvSpPr>
            <p:spPr>
              <a:xfrm>
                <a:off x="5469144" y="4004131"/>
                <a:ext cx="144475"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5" name="Diamond 324"/>
              <p:cNvSpPr/>
              <p:nvPr/>
            </p:nvSpPr>
            <p:spPr>
              <a:xfrm>
                <a:off x="5697765" y="4007307"/>
                <a:ext cx="144475"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6" name="Diamond 325"/>
              <p:cNvSpPr/>
              <p:nvPr/>
            </p:nvSpPr>
            <p:spPr>
              <a:xfrm>
                <a:off x="5926385" y="4008895"/>
                <a:ext cx="144475"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7" name="Diamond 326"/>
              <p:cNvSpPr/>
              <p:nvPr/>
            </p:nvSpPr>
            <p:spPr>
              <a:xfrm>
                <a:off x="6155006" y="4012070"/>
                <a:ext cx="144475"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8" name="Diamond 327"/>
              <p:cNvSpPr/>
              <p:nvPr/>
            </p:nvSpPr>
            <p:spPr>
              <a:xfrm>
                <a:off x="6383626" y="3966028"/>
                <a:ext cx="142888"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29" name="Diamond 328"/>
              <p:cNvSpPr/>
              <p:nvPr/>
            </p:nvSpPr>
            <p:spPr>
              <a:xfrm>
                <a:off x="6612246" y="3964441"/>
                <a:ext cx="142888"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0" name="Diamond 329"/>
              <p:cNvSpPr/>
              <p:nvPr/>
            </p:nvSpPr>
            <p:spPr>
              <a:xfrm>
                <a:off x="6839279" y="3959678"/>
                <a:ext cx="144476" cy="14447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1" name="Diamond 330"/>
              <p:cNvSpPr/>
              <p:nvPr/>
            </p:nvSpPr>
            <p:spPr>
              <a:xfrm>
                <a:off x="7067899" y="3932689"/>
                <a:ext cx="144476" cy="144473"/>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71" name="Group 200"/>
            <p:cNvGrpSpPr>
              <a:grpSpLocks/>
            </p:cNvGrpSpPr>
            <p:nvPr/>
          </p:nvGrpSpPr>
          <p:grpSpPr bwMode="auto">
            <a:xfrm>
              <a:off x="1396758" y="3445925"/>
              <a:ext cx="5397037" cy="472613"/>
              <a:chOff x="1817256" y="3445925"/>
              <a:chExt cx="5397037" cy="472613"/>
            </a:xfrm>
          </p:grpSpPr>
          <p:sp>
            <p:nvSpPr>
              <p:cNvPr id="280" name="Freeform 279"/>
              <p:cNvSpPr/>
              <p:nvPr/>
            </p:nvSpPr>
            <p:spPr>
              <a:xfrm>
                <a:off x="1882552" y="3538957"/>
                <a:ext cx="5264620" cy="322288"/>
              </a:xfrm>
              <a:custGeom>
                <a:avLst/>
                <a:gdLst>
                  <a:gd name="connsiteX0" fmla="*/ 0 w 5264150"/>
                  <a:gd name="connsiteY0" fmla="*/ 0 h 320675"/>
                  <a:gd name="connsiteX1" fmla="*/ 238125 w 5264150"/>
                  <a:gd name="connsiteY1" fmla="*/ 44450 h 320675"/>
                  <a:gd name="connsiteX2" fmla="*/ 469900 w 5264150"/>
                  <a:gd name="connsiteY2" fmla="*/ 107950 h 320675"/>
                  <a:gd name="connsiteX3" fmla="*/ 692150 w 5264150"/>
                  <a:gd name="connsiteY3" fmla="*/ 149225 h 320675"/>
                  <a:gd name="connsiteX4" fmla="*/ 923925 w 5264150"/>
                  <a:gd name="connsiteY4" fmla="*/ 111125 h 320675"/>
                  <a:gd name="connsiteX5" fmla="*/ 1155700 w 5264150"/>
                  <a:gd name="connsiteY5" fmla="*/ 92075 h 320675"/>
                  <a:gd name="connsiteX6" fmla="*/ 1381125 w 5264150"/>
                  <a:gd name="connsiteY6" fmla="*/ 60325 h 320675"/>
                  <a:gd name="connsiteX7" fmla="*/ 1606550 w 5264150"/>
                  <a:gd name="connsiteY7" fmla="*/ 66675 h 320675"/>
                  <a:gd name="connsiteX8" fmla="*/ 1831975 w 5264150"/>
                  <a:gd name="connsiteY8" fmla="*/ 53975 h 320675"/>
                  <a:gd name="connsiteX9" fmla="*/ 2070100 w 5264150"/>
                  <a:gd name="connsiteY9" fmla="*/ 123825 h 320675"/>
                  <a:gd name="connsiteX10" fmla="*/ 2298700 w 5264150"/>
                  <a:gd name="connsiteY10" fmla="*/ 117475 h 320675"/>
                  <a:gd name="connsiteX11" fmla="*/ 2524125 w 5264150"/>
                  <a:gd name="connsiteY11" fmla="*/ 88900 h 320675"/>
                  <a:gd name="connsiteX12" fmla="*/ 2749550 w 5264150"/>
                  <a:gd name="connsiteY12" fmla="*/ 111125 h 320675"/>
                  <a:gd name="connsiteX13" fmla="*/ 2978150 w 5264150"/>
                  <a:gd name="connsiteY13" fmla="*/ 149225 h 320675"/>
                  <a:gd name="connsiteX14" fmla="*/ 3206750 w 5264150"/>
                  <a:gd name="connsiteY14" fmla="*/ 104775 h 320675"/>
                  <a:gd name="connsiteX15" fmla="*/ 3432175 w 5264150"/>
                  <a:gd name="connsiteY15" fmla="*/ 85725 h 320675"/>
                  <a:gd name="connsiteX16" fmla="*/ 3667125 w 5264150"/>
                  <a:gd name="connsiteY16" fmla="*/ 85725 h 320675"/>
                  <a:gd name="connsiteX17" fmla="*/ 3892550 w 5264150"/>
                  <a:gd name="connsiteY17" fmla="*/ 149225 h 320675"/>
                  <a:gd name="connsiteX18" fmla="*/ 4111625 w 5264150"/>
                  <a:gd name="connsiteY18" fmla="*/ 152400 h 320675"/>
                  <a:gd name="connsiteX19" fmla="*/ 4352925 w 5264150"/>
                  <a:gd name="connsiteY19" fmla="*/ 174625 h 320675"/>
                  <a:gd name="connsiteX20" fmla="*/ 4572000 w 5264150"/>
                  <a:gd name="connsiteY20" fmla="*/ 212725 h 320675"/>
                  <a:gd name="connsiteX21" fmla="*/ 4806950 w 5264150"/>
                  <a:gd name="connsiteY21" fmla="*/ 257175 h 320675"/>
                  <a:gd name="connsiteX22" fmla="*/ 5032375 w 5264150"/>
                  <a:gd name="connsiteY22" fmla="*/ 282575 h 320675"/>
                  <a:gd name="connsiteX23" fmla="*/ 5264150 w 5264150"/>
                  <a:gd name="connsiteY23" fmla="*/ 32067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4150" h="320675">
                    <a:moveTo>
                      <a:pt x="0" y="0"/>
                    </a:moveTo>
                    <a:lnTo>
                      <a:pt x="238125" y="44450"/>
                    </a:lnTo>
                    <a:lnTo>
                      <a:pt x="469900" y="107950"/>
                    </a:lnTo>
                    <a:lnTo>
                      <a:pt x="692150" y="149225"/>
                    </a:lnTo>
                    <a:lnTo>
                      <a:pt x="923925" y="111125"/>
                    </a:lnTo>
                    <a:lnTo>
                      <a:pt x="1155700" y="92075"/>
                    </a:lnTo>
                    <a:lnTo>
                      <a:pt x="1381125" y="60325"/>
                    </a:lnTo>
                    <a:lnTo>
                      <a:pt x="1606550" y="66675"/>
                    </a:lnTo>
                    <a:lnTo>
                      <a:pt x="1831975" y="53975"/>
                    </a:lnTo>
                    <a:lnTo>
                      <a:pt x="2070100" y="123825"/>
                    </a:lnTo>
                    <a:lnTo>
                      <a:pt x="2298700" y="117475"/>
                    </a:lnTo>
                    <a:lnTo>
                      <a:pt x="2524125" y="88900"/>
                    </a:lnTo>
                    <a:lnTo>
                      <a:pt x="2749550" y="111125"/>
                    </a:lnTo>
                    <a:lnTo>
                      <a:pt x="2978150" y="149225"/>
                    </a:lnTo>
                    <a:lnTo>
                      <a:pt x="3206750" y="104775"/>
                    </a:lnTo>
                    <a:lnTo>
                      <a:pt x="3432175" y="85725"/>
                    </a:lnTo>
                    <a:lnTo>
                      <a:pt x="3667125" y="85725"/>
                    </a:lnTo>
                    <a:lnTo>
                      <a:pt x="3892550" y="149225"/>
                    </a:lnTo>
                    <a:lnTo>
                      <a:pt x="4111625" y="152400"/>
                    </a:lnTo>
                    <a:lnTo>
                      <a:pt x="4352925" y="174625"/>
                    </a:lnTo>
                    <a:lnTo>
                      <a:pt x="4572000" y="212725"/>
                    </a:lnTo>
                    <a:lnTo>
                      <a:pt x="4806950" y="257175"/>
                    </a:lnTo>
                    <a:lnTo>
                      <a:pt x="5032375" y="282575"/>
                    </a:lnTo>
                    <a:lnTo>
                      <a:pt x="5264150" y="320675"/>
                    </a:lnTo>
                  </a:path>
                </a:pathLst>
              </a:cu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334" name="Isosceles Triangle 333"/>
              <p:cNvSpPr/>
              <p:nvPr/>
            </p:nvSpPr>
            <p:spPr>
              <a:xfrm>
                <a:off x="1817458" y="3445287"/>
                <a:ext cx="144476"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5" name="Isosceles Triangle 334"/>
              <p:cNvSpPr/>
              <p:nvPr/>
            </p:nvSpPr>
            <p:spPr>
              <a:xfrm>
                <a:off x="2046078" y="3492916"/>
                <a:ext cx="144476"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6" name="Isosceles Triangle 335"/>
              <p:cNvSpPr/>
              <p:nvPr/>
            </p:nvSpPr>
            <p:spPr>
              <a:xfrm>
                <a:off x="2274699" y="3550070"/>
                <a:ext cx="142888"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7" name="Isosceles Triangle 336"/>
              <p:cNvSpPr/>
              <p:nvPr/>
            </p:nvSpPr>
            <p:spPr>
              <a:xfrm>
                <a:off x="2503319" y="3597699"/>
                <a:ext cx="142888"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8" name="Isosceles Triangle 337"/>
              <p:cNvSpPr/>
              <p:nvPr/>
            </p:nvSpPr>
            <p:spPr>
              <a:xfrm>
                <a:off x="2730353" y="3559596"/>
                <a:ext cx="144475"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39" name="Isosceles Triangle 338"/>
              <p:cNvSpPr/>
              <p:nvPr/>
            </p:nvSpPr>
            <p:spPr>
              <a:xfrm>
                <a:off x="2958973" y="3545308"/>
                <a:ext cx="144475"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0" name="Isosceles Triangle 339"/>
              <p:cNvSpPr/>
              <p:nvPr/>
            </p:nvSpPr>
            <p:spPr>
              <a:xfrm>
                <a:off x="3187593" y="3511967"/>
                <a:ext cx="144475"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1" name="Isosceles Triangle 340"/>
              <p:cNvSpPr/>
              <p:nvPr/>
            </p:nvSpPr>
            <p:spPr>
              <a:xfrm>
                <a:off x="3416214" y="3516731"/>
                <a:ext cx="144475"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2" name="Isosceles Triangle 341"/>
              <p:cNvSpPr/>
              <p:nvPr/>
            </p:nvSpPr>
            <p:spPr>
              <a:xfrm>
                <a:off x="3644834" y="3502442"/>
                <a:ext cx="142888"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3" name="Isosceles Triangle 342"/>
              <p:cNvSpPr/>
              <p:nvPr/>
            </p:nvSpPr>
            <p:spPr>
              <a:xfrm>
                <a:off x="3873455" y="3569122"/>
                <a:ext cx="142888"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4" name="Isosceles Triangle 343"/>
              <p:cNvSpPr/>
              <p:nvPr/>
            </p:nvSpPr>
            <p:spPr>
              <a:xfrm>
                <a:off x="4100487" y="3569122"/>
                <a:ext cx="144476"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5" name="Isosceles Triangle 344"/>
              <p:cNvSpPr/>
              <p:nvPr/>
            </p:nvSpPr>
            <p:spPr>
              <a:xfrm>
                <a:off x="4329107" y="3545308"/>
                <a:ext cx="144476"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6" name="Isosceles Triangle 345"/>
              <p:cNvSpPr/>
              <p:nvPr/>
            </p:nvSpPr>
            <p:spPr>
              <a:xfrm>
                <a:off x="4557728" y="3559596"/>
                <a:ext cx="144476"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7" name="Isosceles Triangle 346"/>
              <p:cNvSpPr/>
              <p:nvPr/>
            </p:nvSpPr>
            <p:spPr>
              <a:xfrm>
                <a:off x="4786348" y="3602463"/>
                <a:ext cx="144476"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8" name="Isosceles Triangle 347"/>
              <p:cNvSpPr/>
              <p:nvPr/>
            </p:nvSpPr>
            <p:spPr>
              <a:xfrm>
                <a:off x="5014969" y="3564360"/>
                <a:ext cx="142888"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49" name="Isosceles Triangle 348"/>
              <p:cNvSpPr/>
              <p:nvPr/>
            </p:nvSpPr>
            <p:spPr>
              <a:xfrm>
                <a:off x="5243589" y="3535782"/>
                <a:ext cx="142888"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0" name="Isosceles Triangle 349"/>
              <p:cNvSpPr/>
              <p:nvPr/>
            </p:nvSpPr>
            <p:spPr>
              <a:xfrm>
                <a:off x="5470622" y="3531019"/>
                <a:ext cx="144475"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1" name="Isosceles Triangle 350"/>
              <p:cNvSpPr/>
              <p:nvPr/>
            </p:nvSpPr>
            <p:spPr>
              <a:xfrm>
                <a:off x="5699243" y="3592937"/>
                <a:ext cx="144475"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2" name="Isosceles Triangle 351"/>
              <p:cNvSpPr/>
              <p:nvPr/>
            </p:nvSpPr>
            <p:spPr>
              <a:xfrm>
                <a:off x="5927863" y="3607225"/>
                <a:ext cx="144475"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3" name="Isosceles Triangle 352"/>
              <p:cNvSpPr/>
              <p:nvPr/>
            </p:nvSpPr>
            <p:spPr>
              <a:xfrm>
                <a:off x="6156484" y="3626277"/>
                <a:ext cx="144475" cy="14447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4" name="Isosceles Triangle 353"/>
              <p:cNvSpPr/>
              <p:nvPr/>
            </p:nvSpPr>
            <p:spPr>
              <a:xfrm>
                <a:off x="6385104" y="3669143"/>
                <a:ext cx="142888"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5" name="Isosceles Triangle 354"/>
              <p:cNvSpPr/>
              <p:nvPr/>
            </p:nvSpPr>
            <p:spPr>
              <a:xfrm>
                <a:off x="6613724" y="3707246"/>
                <a:ext cx="142888"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6" name="Isosceles Triangle 355"/>
              <p:cNvSpPr/>
              <p:nvPr/>
            </p:nvSpPr>
            <p:spPr>
              <a:xfrm>
                <a:off x="6840757" y="3735823"/>
                <a:ext cx="144476"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57" name="Isosceles Triangle 356"/>
              <p:cNvSpPr/>
              <p:nvPr/>
            </p:nvSpPr>
            <p:spPr>
              <a:xfrm>
                <a:off x="7069377" y="3773926"/>
                <a:ext cx="144476" cy="14447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72" name="Group 111616"/>
            <p:cNvGrpSpPr>
              <a:grpSpLocks/>
            </p:cNvGrpSpPr>
            <p:nvPr/>
          </p:nvGrpSpPr>
          <p:grpSpPr bwMode="auto">
            <a:xfrm>
              <a:off x="1395170" y="3060177"/>
              <a:ext cx="5400213" cy="728200"/>
              <a:chOff x="1813238" y="3060177"/>
              <a:chExt cx="5400213" cy="728200"/>
            </a:xfrm>
          </p:grpSpPr>
          <p:sp>
            <p:nvSpPr>
              <p:cNvPr id="111616" name="Freeform 111615"/>
              <p:cNvSpPr/>
              <p:nvPr/>
            </p:nvSpPr>
            <p:spPr>
              <a:xfrm>
                <a:off x="1880122" y="3122999"/>
                <a:ext cx="5269382" cy="611236"/>
              </a:xfrm>
              <a:custGeom>
                <a:avLst/>
                <a:gdLst>
                  <a:gd name="connsiteX0" fmla="*/ 0 w 5270500"/>
                  <a:gd name="connsiteY0" fmla="*/ 31750 h 609600"/>
                  <a:gd name="connsiteX1" fmla="*/ 234950 w 5270500"/>
                  <a:gd name="connsiteY1" fmla="*/ 19050 h 609600"/>
                  <a:gd name="connsiteX2" fmla="*/ 469900 w 5270500"/>
                  <a:gd name="connsiteY2" fmla="*/ 31750 h 609600"/>
                  <a:gd name="connsiteX3" fmla="*/ 698500 w 5270500"/>
                  <a:gd name="connsiteY3" fmla="*/ 0 h 609600"/>
                  <a:gd name="connsiteX4" fmla="*/ 927100 w 5270500"/>
                  <a:gd name="connsiteY4" fmla="*/ 12700 h 609600"/>
                  <a:gd name="connsiteX5" fmla="*/ 1149350 w 5270500"/>
                  <a:gd name="connsiteY5" fmla="*/ 25400 h 609600"/>
                  <a:gd name="connsiteX6" fmla="*/ 1384300 w 5270500"/>
                  <a:gd name="connsiteY6" fmla="*/ 69850 h 609600"/>
                  <a:gd name="connsiteX7" fmla="*/ 1612900 w 5270500"/>
                  <a:gd name="connsiteY7" fmla="*/ 82550 h 609600"/>
                  <a:gd name="connsiteX8" fmla="*/ 1835150 w 5270500"/>
                  <a:gd name="connsiteY8" fmla="*/ 88900 h 609600"/>
                  <a:gd name="connsiteX9" fmla="*/ 2063750 w 5270500"/>
                  <a:gd name="connsiteY9" fmla="*/ 107950 h 609600"/>
                  <a:gd name="connsiteX10" fmla="*/ 2292350 w 5270500"/>
                  <a:gd name="connsiteY10" fmla="*/ 133350 h 609600"/>
                  <a:gd name="connsiteX11" fmla="*/ 2533650 w 5270500"/>
                  <a:gd name="connsiteY11" fmla="*/ 139700 h 609600"/>
                  <a:gd name="connsiteX12" fmla="*/ 2749550 w 5270500"/>
                  <a:gd name="connsiteY12" fmla="*/ 165100 h 609600"/>
                  <a:gd name="connsiteX13" fmla="*/ 2978150 w 5270500"/>
                  <a:gd name="connsiteY13" fmla="*/ 196850 h 609600"/>
                  <a:gd name="connsiteX14" fmla="*/ 3206750 w 5270500"/>
                  <a:gd name="connsiteY14" fmla="*/ 165100 h 609600"/>
                  <a:gd name="connsiteX15" fmla="*/ 3441700 w 5270500"/>
                  <a:gd name="connsiteY15" fmla="*/ 222250 h 609600"/>
                  <a:gd name="connsiteX16" fmla="*/ 3670300 w 5270500"/>
                  <a:gd name="connsiteY16" fmla="*/ 279400 h 609600"/>
                  <a:gd name="connsiteX17" fmla="*/ 3892550 w 5270500"/>
                  <a:gd name="connsiteY17" fmla="*/ 361950 h 609600"/>
                  <a:gd name="connsiteX18" fmla="*/ 4127500 w 5270500"/>
                  <a:gd name="connsiteY18" fmla="*/ 368300 h 609600"/>
                  <a:gd name="connsiteX19" fmla="*/ 4349750 w 5270500"/>
                  <a:gd name="connsiteY19" fmla="*/ 419100 h 609600"/>
                  <a:gd name="connsiteX20" fmla="*/ 4584700 w 5270500"/>
                  <a:gd name="connsiteY20" fmla="*/ 482600 h 609600"/>
                  <a:gd name="connsiteX21" fmla="*/ 4819650 w 5270500"/>
                  <a:gd name="connsiteY21" fmla="*/ 520700 h 609600"/>
                  <a:gd name="connsiteX22" fmla="*/ 5048250 w 5270500"/>
                  <a:gd name="connsiteY22" fmla="*/ 520700 h 609600"/>
                  <a:gd name="connsiteX23" fmla="*/ 5270500 w 5270500"/>
                  <a:gd name="connsiteY23"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70500" h="609600">
                    <a:moveTo>
                      <a:pt x="0" y="31750"/>
                    </a:moveTo>
                    <a:lnTo>
                      <a:pt x="234950" y="19050"/>
                    </a:lnTo>
                    <a:lnTo>
                      <a:pt x="469900" y="31750"/>
                    </a:lnTo>
                    <a:lnTo>
                      <a:pt x="698500" y="0"/>
                    </a:lnTo>
                    <a:lnTo>
                      <a:pt x="927100" y="12700"/>
                    </a:lnTo>
                    <a:lnTo>
                      <a:pt x="1149350" y="25400"/>
                    </a:lnTo>
                    <a:lnTo>
                      <a:pt x="1384300" y="69850"/>
                    </a:lnTo>
                    <a:lnTo>
                      <a:pt x="1612900" y="82550"/>
                    </a:lnTo>
                    <a:lnTo>
                      <a:pt x="1835150" y="88900"/>
                    </a:lnTo>
                    <a:lnTo>
                      <a:pt x="2063750" y="107950"/>
                    </a:lnTo>
                    <a:lnTo>
                      <a:pt x="2292350" y="133350"/>
                    </a:lnTo>
                    <a:lnTo>
                      <a:pt x="2533650" y="139700"/>
                    </a:lnTo>
                    <a:lnTo>
                      <a:pt x="2749550" y="165100"/>
                    </a:lnTo>
                    <a:lnTo>
                      <a:pt x="2978150" y="196850"/>
                    </a:lnTo>
                    <a:lnTo>
                      <a:pt x="3206750" y="165100"/>
                    </a:lnTo>
                    <a:lnTo>
                      <a:pt x="3441700" y="222250"/>
                    </a:lnTo>
                    <a:lnTo>
                      <a:pt x="3670300" y="279400"/>
                    </a:lnTo>
                    <a:lnTo>
                      <a:pt x="3892550" y="361950"/>
                    </a:lnTo>
                    <a:lnTo>
                      <a:pt x="4127500" y="368300"/>
                    </a:lnTo>
                    <a:lnTo>
                      <a:pt x="4349750" y="419100"/>
                    </a:lnTo>
                    <a:lnTo>
                      <a:pt x="4584700" y="482600"/>
                    </a:lnTo>
                    <a:lnTo>
                      <a:pt x="4819650" y="520700"/>
                    </a:lnTo>
                    <a:lnTo>
                      <a:pt x="5048250" y="520700"/>
                    </a:lnTo>
                    <a:lnTo>
                      <a:pt x="5270500" y="609600"/>
                    </a:lnTo>
                  </a:path>
                </a:pathLst>
              </a:cu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360" name="Rectangle 359"/>
              <p:cNvSpPr/>
              <p:nvPr/>
            </p:nvSpPr>
            <p:spPr>
              <a:xfrm>
                <a:off x="1813441" y="3076957"/>
                <a:ext cx="144475"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1" name="Rectangle 360"/>
              <p:cNvSpPr/>
              <p:nvPr/>
            </p:nvSpPr>
            <p:spPr>
              <a:xfrm>
                <a:off x="2042061" y="3067432"/>
                <a:ext cx="144475"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2" name="Rectangle 361"/>
              <p:cNvSpPr/>
              <p:nvPr/>
            </p:nvSpPr>
            <p:spPr>
              <a:xfrm>
                <a:off x="2270682" y="3078545"/>
                <a:ext cx="144475"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3" name="Rectangle 362"/>
              <p:cNvSpPr/>
              <p:nvPr/>
            </p:nvSpPr>
            <p:spPr>
              <a:xfrm>
                <a:off x="2499302" y="3059494"/>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4" name="Rectangle 363"/>
              <p:cNvSpPr/>
              <p:nvPr/>
            </p:nvSpPr>
            <p:spPr>
              <a:xfrm>
                <a:off x="2727923" y="3059494"/>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5" name="Rectangle 364"/>
              <p:cNvSpPr/>
              <p:nvPr/>
            </p:nvSpPr>
            <p:spPr>
              <a:xfrm>
                <a:off x="2956543" y="3073782"/>
                <a:ext cx="142888" cy="1444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6" name="Rectangle 365"/>
              <p:cNvSpPr/>
              <p:nvPr/>
            </p:nvSpPr>
            <p:spPr>
              <a:xfrm>
                <a:off x="3185163" y="3119824"/>
                <a:ext cx="142888"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7" name="Rectangle 366"/>
              <p:cNvSpPr/>
              <p:nvPr/>
            </p:nvSpPr>
            <p:spPr>
              <a:xfrm>
                <a:off x="3412196" y="3130937"/>
                <a:ext cx="144476" cy="1444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8" name="Rectangle 367"/>
              <p:cNvSpPr/>
              <p:nvPr/>
            </p:nvSpPr>
            <p:spPr>
              <a:xfrm>
                <a:off x="3640816" y="3138875"/>
                <a:ext cx="144476"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69" name="Rectangle 368"/>
              <p:cNvSpPr/>
              <p:nvPr/>
            </p:nvSpPr>
            <p:spPr>
              <a:xfrm>
                <a:off x="3869437" y="3157927"/>
                <a:ext cx="144476" cy="1428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0" name="Rectangle 369"/>
              <p:cNvSpPr/>
              <p:nvPr/>
            </p:nvSpPr>
            <p:spPr>
              <a:xfrm>
                <a:off x="4098057" y="3173803"/>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1" name="Rectangle 370"/>
              <p:cNvSpPr/>
              <p:nvPr/>
            </p:nvSpPr>
            <p:spPr>
              <a:xfrm>
                <a:off x="4326677" y="3196030"/>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2" name="Rectangle 371"/>
              <p:cNvSpPr/>
              <p:nvPr/>
            </p:nvSpPr>
            <p:spPr>
              <a:xfrm>
                <a:off x="4555298" y="3221432"/>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3" name="Rectangle 372"/>
              <p:cNvSpPr/>
              <p:nvPr/>
            </p:nvSpPr>
            <p:spPr>
              <a:xfrm>
                <a:off x="4783918" y="3240483"/>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4" name="Rectangle 373"/>
              <p:cNvSpPr/>
              <p:nvPr/>
            </p:nvSpPr>
            <p:spPr>
              <a:xfrm>
                <a:off x="5012539" y="3224607"/>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5" name="Rectangle 374"/>
              <p:cNvSpPr/>
              <p:nvPr/>
            </p:nvSpPr>
            <p:spPr>
              <a:xfrm>
                <a:off x="5241159" y="3272236"/>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6" name="Rectangle 375"/>
              <p:cNvSpPr/>
              <p:nvPr/>
            </p:nvSpPr>
            <p:spPr>
              <a:xfrm>
                <a:off x="5469779" y="3329390"/>
                <a:ext cx="144476"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7" name="Rectangle 376"/>
              <p:cNvSpPr/>
              <p:nvPr/>
            </p:nvSpPr>
            <p:spPr>
              <a:xfrm>
                <a:off x="5698400" y="3408772"/>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8" name="Rectangle 377"/>
              <p:cNvSpPr/>
              <p:nvPr/>
            </p:nvSpPr>
            <p:spPr>
              <a:xfrm>
                <a:off x="5927020" y="3424648"/>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79" name="Rectangle 378"/>
              <p:cNvSpPr/>
              <p:nvPr/>
            </p:nvSpPr>
            <p:spPr>
              <a:xfrm>
                <a:off x="6155641" y="3469102"/>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0" name="Rectangle 379"/>
              <p:cNvSpPr/>
              <p:nvPr/>
            </p:nvSpPr>
            <p:spPr>
              <a:xfrm>
                <a:off x="6384261" y="3538957"/>
                <a:ext cx="142888"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1" name="Rectangle 380"/>
              <p:cNvSpPr/>
              <p:nvPr/>
            </p:nvSpPr>
            <p:spPr>
              <a:xfrm>
                <a:off x="6611294" y="3577060"/>
                <a:ext cx="144475"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2" name="Rectangle 381"/>
              <p:cNvSpPr/>
              <p:nvPr/>
            </p:nvSpPr>
            <p:spPr>
              <a:xfrm>
                <a:off x="6839915" y="3573885"/>
                <a:ext cx="144475"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3" name="Rectangle 382"/>
              <p:cNvSpPr/>
              <p:nvPr/>
            </p:nvSpPr>
            <p:spPr>
              <a:xfrm>
                <a:off x="7068535" y="3643740"/>
                <a:ext cx="144475" cy="1444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73" name="Group 111624"/>
            <p:cNvGrpSpPr>
              <a:grpSpLocks/>
            </p:cNvGrpSpPr>
            <p:nvPr/>
          </p:nvGrpSpPr>
          <p:grpSpPr bwMode="auto">
            <a:xfrm>
              <a:off x="1393186" y="2135109"/>
              <a:ext cx="5404180" cy="703596"/>
              <a:chOff x="1812286" y="2135109"/>
              <a:chExt cx="5404180" cy="703596"/>
            </a:xfrm>
          </p:grpSpPr>
          <p:sp>
            <p:nvSpPr>
              <p:cNvPr id="391" name="Oval 390"/>
              <p:cNvSpPr/>
              <p:nvPr/>
            </p:nvSpPr>
            <p:spPr>
              <a:xfrm>
                <a:off x="2955987" y="2694341"/>
                <a:ext cx="144476"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111621" name="Freeform 111620"/>
              <p:cNvSpPr/>
              <p:nvPr/>
            </p:nvSpPr>
            <p:spPr>
              <a:xfrm>
                <a:off x="1885917" y="2206939"/>
                <a:ext cx="5267795" cy="562020"/>
              </a:xfrm>
              <a:custGeom>
                <a:avLst/>
                <a:gdLst>
                  <a:gd name="connsiteX0" fmla="*/ 0 w 5267325"/>
                  <a:gd name="connsiteY0" fmla="*/ 231775 h 561975"/>
                  <a:gd name="connsiteX1" fmla="*/ 231775 w 5267325"/>
                  <a:gd name="connsiteY1" fmla="*/ 196850 h 561975"/>
                  <a:gd name="connsiteX2" fmla="*/ 460375 w 5267325"/>
                  <a:gd name="connsiteY2" fmla="*/ 225425 h 561975"/>
                  <a:gd name="connsiteX3" fmla="*/ 682625 w 5267325"/>
                  <a:gd name="connsiteY3" fmla="*/ 342900 h 561975"/>
                  <a:gd name="connsiteX4" fmla="*/ 914400 w 5267325"/>
                  <a:gd name="connsiteY4" fmla="*/ 498475 h 561975"/>
                  <a:gd name="connsiteX5" fmla="*/ 1136650 w 5267325"/>
                  <a:gd name="connsiteY5" fmla="*/ 561975 h 561975"/>
                  <a:gd name="connsiteX6" fmla="*/ 1374775 w 5267325"/>
                  <a:gd name="connsiteY6" fmla="*/ 463550 h 561975"/>
                  <a:gd name="connsiteX7" fmla="*/ 1603375 w 5267325"/>
                  <a:gd name="connsiteY7" fmla="*/ 501650 h 561975"/>
                  <a:gd name="connsiteX8" fmla="*/ 1835150 w 5267325"/>
                  <a:gd name="connsiteY8" fmla="*/ 450850 h 561975"/>
                  <a:gd name="connsiteX9" fmla="*/ 2051050 w 5267325"/>
                  <a:gd name="connsiteY9" fmla="*/ 527050 h 561975"/>
                  <a:gd name="connsiteX10" fmla="*/ 2286000 w 5267325"/>
                  <a:gd name="connsiteY10" fmla="*/ 530225 h 561975"/>
                  <a:gd name="connsiteX11" fmla="*/ 2524125 w 5267325"/>
                  <a:gd name="connsiteY11" fmla="*/ 517525 h 561975"/>
                  <a:gd name="connsiteX12" fmla="*/ 2755900 w 5267325"/>
                  <a:gd name="connsiteY12" fmla="*/ 523875 h 561975"/>
                  <a:gd name="connsiteX13" fmla="*/ 2978150 w 5267325"/>
                  <a:gd name="connsiteY13" fmla="*/ 511175 h 561975"/>
                  <a:gd name="connsiteX14" fmla="*/ 3200400 w 5267325"/>
                  <a:gd name="connsiteY14" fmla="*/ 450850 h 561975"/>
                  <a:gd name="connsiteX15" fmla="*/ 3432175 w 5267325"/>
                  <a:gd name="connsiteY15" fmla="*/ 301625 h 561975"/>
                  <a:gd name="connsiteX16" fmla="*/ 3889375 w 5267325"/>
                  <a:gd name="connsiteY16" fmla="*/ 282575 h 561975"/>
                  <a:gd name="connsiteX17" fmla="*/ 4117975 w 5267325"/>
                  <a:gd name="connsiteY17" fmla="*/ 152400 h 561975"/>
                  <a:gd name="connsiteX18" fmla="*/ 4343400 w 5267325"/>
                  <a:gd name="connsiteY18" fmla="*/ 0 h 561975"/>
                  <a:gd name="connsiteX19" fmla="*/ 4578350 w 5267325"/>
                  <a:gd name="connsiteY19" fmla="*/ 34925 h 561975"/>
                  <a:gd name="connsiteX20" fmla="*/ 4803775 w 5267325"/>
                  <a:gd name="connsiteY20" fmla="*/ 142875 h 561975"/>
                  <a:gd name="connsiteX21" fmla="*/ 5035550 w 5267325"/>
                  <a:gd name="connsiteY21" fmla="*/ 266700 h 561975"/>
                  <a:gd name="connsiteX22" fmla="*/ 5267325 w 5267325"/>
                  <a:gd name="connsiteY22" fmla="*/ 2444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7325" h="561975">
                    <a:moveTo>
                      <a:pt x="0" y="231775"/>
                    </a:moveTo>
                    <a:lnTo>
                      <a:pt x="231775" y="196850"/>
                    </a:lnTo>
                    <a:lnTo>
                      <a:pt x="460375" y="225425"/>
                    </a:lnTo>
                    <a:lnTo>
                      <a:pt x="682625" y="342900"/>
                    </a:lnTo>
                    <a:lnTo>
                      <a:pt x="914400" y="498475"/>
                    </a:lnTo>
                    <a:lnTo>
                      <a:pt x="1136650" y="561975"/>
                    </a:lnTo>
                    <a:lnTo>
                      <a:pt x="1374775" y="463550"/>
                    </a:lnTo>
                    <a:lnTo>
                      <a:pt x="1603375" y="501650"/>
                    </a:lnTo>
                    <a:lnTo>
                      <a:pt x="1835150" y="450850"/>
                    </a:lnTo>
                    <a:lnTo>
                      <a:pt x="2051050" y="527050"/>
                    </a:lnTo>
                    <a:lnTo>
                      <a:pt x="2286000" y="530225"/>
                    </a:lnTo>
                    <a:lnTo>
                      <a:pt x="2524125" y="517525"/>
                    </a:lnTo>
                    <a:lnTo>
                      <a:pt x="2755900" y="523875"/>
                    </a:lnTo>
                    <a:lnTo>
                      <a:pt x="2978150" y="511175"/>
                    </a:lnTo>
                    <a:lnTo>
                      <a:pt x="3200400" y="450850"/>
                    </a:lnTo>
                    <a:lnTo>
                      <a:pt x="3432175" y="301625"/>
                    </a:lnTo>
                    <a:lnTo>
                      <a:pt x="3889375" y="282575"/>
                    </a:lnTo>
                    <a:lnTo>
                      <a:pt x="4117975" y="152400"/>
                    </a:lnTo>
                    <a:lnTo>
                      <a:pt x="4343400" y="0"/>
                    </a:lnTo>
                    <a:lnTo>
                      <a:pt x="4578350" y="34925"/>
                    </a:lnTo>
                    <a:lnTo>
                      <a:pt x="4803775" y="142875"/>
                    </a:lnTo>
                    <a:lnTo>
                      <a:pt x="5035550" y="266700"/>
                    </a:lnTo>
                    <a:lnTo>
                      <a:pt x="5267325" y="244475"/>
                    </a:lnTo>
                  </a:path>
                </a:pathLst>
              </a:cu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386" name="Oval 385"/>
              <p:cNvSpPr/>
              <p:nvPr/>
            </p:nvSpPr>
            <p:spPr>
              <a:xfrm>
                <a:off x="1812885" y="2365701"/>
                <a:ext cx="144476"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7" name="Oval 386"/>
              <p:cNvSpPr/>
              <p:nvPr/>
            </p:nvSpPr>
            <p:spPr>
              <a:xfrm>
                <a:off x="2041505" y="2337124"/>
                <a:ext cx="144476"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8" name="Oval 387"/>
              <p:cNvSpPr/>
              <p:nvPr/>
            </p:nvSpPr>
            <p:spPr>
              <a:xfrm>
                <a:off x="2270126" y="2360939"/>
                <a:ext cx="144476"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89" name="Oval 388"/>
              <p:cNvSpPr/>
              <p:nvPr/>
            </p:nvSpPr>
            <p:spPr>
              <a:xfrm>
                <a:off x="2498746" y="2480010"/>
                <a:ext cx="144476"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0" name="Oval 389"/>
              <p:cNvSpPr/>
              <p:nvPr/>
            </p:nvSpPr>
            <p:spPr>
              <a:xfrm>
                <a:off x="2727367" y="2627660"/>
                <a:ext cx="144476"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2" name="Oval 391"/>
              <p:cNvSpPr/>
              <p:nvPr/>
            </p:nvSpPr>
            <p:spPr>
              <a:xfrm>
                <a:off x="3184607" y="2594320"/>
                <a:ext cx="144476"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3" name="Oval 392"/>
              <p:cNvSpPr/>
              <p:nvPr/>
            </p:nvSpPr>
            <p:spPr>
              <a:xfrm>
                <a:off x="3413228" y="2630835"/>
                <a:ext cx="144476"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4" name="Oval 393"/>
              <p:cNvSpPr/>
              <p:nvPr/>
            </p:nvSpPr>
            <p:spPr>
              <a:xfrm>
                <a:off x="3641848" y="2589557"/>
                <a:ext cx="144476"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5" name="Oval 394"/>
              <p:cNvSpPr/>
              <p:nvPr/>
            </p:nvSpPr>
            <p:spPr>
              <a:xfrm>
                <a:off x="3872057" y="2656237"/>
                <a:ext cx="142888"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6" name="Oval 395"/>
              <p:cNvSpPr/>
              <p:nvPr/>
            </p:nvSpPr>
            <p:spPr>
              <a:xfrm>
                <a:off x="4100677" y="2661000"/>
                <a:ext cx="142888"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7" name="Oval 396"/>
              <p:cNvSpPr/>
              <p:nvPr/>
            </p:nvSpPr>
            <p:spPr>
              <a:xfrm>
                <a:off x="4329297" y="2654649"/>
                <a:ext cx="142888"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8" name="Oval 397"/>
              <p:cNvSpPr/>
              <p:nvPr/>
            </p:nvSpPr>
            <p:spPr>
              <a:xfrm>
                <a:off x="4557918" y="2659413"/>
                <a:ext cx="142888"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399" name="Oval 398"/>
              <p:cNvSpPr/>
              <p:nvPr/>
            </p:nvSpPr>
            <p:spPr>
              <a:xfrm>
                <a:off x="4786538" y="2645124"/>
                <a:ext cx="142888"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0" name="Oval 399"/>
              <p:cNvSpPr/>
              <p:nvPr/>
            </p:nvSpPr>
            <p:spPr>
              <a:xfrm>
                <a:off x="5015159" y="2583207"/>
                <a:ext cx="142888"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1" name="Oval 400"/>
              <p:cNvSpPr/>
              <p:nvPr/>
            </p:nvSpPr>
            <p:spPr>
              <a:xfrm>
                <a:off x="5243779" y="2446671"/>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2" name="Oval 401"/>
              <p:cNvSpPr/>
              <p:nvPr/>
            </p:nvSpPr>
            <p:spPr>
              <a:xfrm>
                <a:off x="5472399" y="2430795"/>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3" name="Oval 402"/>
              <p:cNvSpPr/>
              <p:nvPr/>
            </p:nvSpPr>
            <p:spPr>
              <a:xfrm>
                <a:off x="5701020" y="2416505"/>
                <a:ext cx="144475"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4" name="Oval 403"/>
              <p:cNvSpPr/>
              <p:nvPr/>
            </p:nvSpPr>
            <p:spPr>
              <a:xfrm>
                <a:off x="5929640" y="2284733"/>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5" name="Oval 404"/>
              <p:cNvSpPr/>
              <p:nvPr/>
            </p:nvSpPr>
            <p:spPr>
              <a:xfrm>
                <a:off x="6158261" y="2135496"/>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6" name="Oval 405"/>
              <p:cNvSpPr/>
              <p:nvPr/>
            </p:nvSpPr>
            <p:spPr>
              <a:xfrm>
                <a:off x="6386881" y="2170424"/>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7" name="Oval 406"/>
              <p:cNvSpPr/>
              <p:nvPr/>
            </p:nvSpPr>
            <p:spPr>
              <a:xfrm>
                <a:off x="6615501" y="2273619"/>
                <a:ext cx="144475"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8" name="Oval 407"/>
              <p:cNvSpPr/>
              <p:nvPr/>
            </p:nvSpPr>
            <p:spPr>
              <a:xfrm>
                <a:off x="6844122" y="2397454"/>
                <a:ext cx="144475" cy="14447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409" name="Oval 408"/>
              <p:cNvSpPr/>
              <p:nvPr/>
            </p:nvSpPr>
            <p:spPr>
              <a:xfrm>
                <a:off x="7072742" y="2379990"/>
                <a:ext cx="144475" cy="1444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grpSp>
        <p:grpSp>
          <p:nvGrpSpPr>
            <p:cNvPr id="43074" name="Group 6"/>
            <p:cNvGrpSpPr>
              <a:grpSpLocks/>
            </p:cNvGrpSpPr>
            <p:nvPr/>
          </p:nvGrpSpPr>
          <p:grpSpPr bwMode="auto">
            <a:xfrm>
              <a:off x="1395567" y="2170549"/>
              <a:ext cx="5399418" cy="2746703"/>
              <a:chOff x="1812749" y="2170549"/>
              <a:chExt cx="5399418" cy="2746703"/>
            </a:xfrm>
          </p:grpSpPr>
          <p:sp>
            <p:nvSpPr>
              <p:cNvPr id="228" name="Isosceles Triangle 227"/>
              <p:cNvSpPr/>
              <p:nvPr/>
            </p:nvSpPr>
            <p:spPr>
              <a:xfrm>
                <a:off x="7067649" y="4772542"/>
                <a:ext cx="144475"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29" name="Isosceles Triangle 228"/>
              <p:cNvSpPr/>
              <p:nvPr/>
            </p:nvSpPr>
            <p:spPr>
              <a:xfrm>
                <a:off x="6839029" y="4723327"/>
                <a:ext cx="144475"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0" name="Isosceles Triangle 229"/>
              <p:cNvSpPr/>
              <p:nvPr/>
            </p:nvSpPr>
            <p:spPr>
              <a:xfrm>
                <a:off x="6610408" y="4689986"/>
                <a:ext cx="144475"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1" name="Isosceles Triangle 230"/>
              <p:cNvSpPr/>
              <p:nvPr/>
            </p:nvSpPr>
            <p:spPr>
              <a:xfrm>
                <a:off x="6383375" y="4610605"/>
                <a:ext cx="142888"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2" name="Isosceles Triangle 231"/>
              <p:cNvSpPr/>
              <p:nvPr/>
            </p:nvSpPr>
            <p:spPr>
              <a:xfrm>
                <a:off x="6154755" y="4561389"/>
                <a:ext cx="142888"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3" name="Isosceles Triangle 232"/>
              <p:cNvSpPr/>
              <p:nvPr/>
            </p:nvSpPr>
            <p:spPr>
              <a:xfrm>
                <a:off x="5926134" y="4524873"/>
                <a:ext cx="142888"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4" name="Isosceles Triangle 233"/>
              <p:cNvSpPr/>
              <p:nvPr/>
            </p:nvSpPr>
            <p:spPr>
              <a:xfrm>
                <a:off x="5697514" y="4475657"/>
                <a:ext cx="142888"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5" name="Isosceles Triangle 234"/>
              <p:cNvSpPr/>
              <p:nvPr/>
            </p:nvSpPr>
            <p:spPr>
              <a:xfrm>
                <a:off x="5468893" y="4413739"/>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6" name="Isosceles Triangle 235"/>
              <p:cNvSpPr/>
              <p:nvPr/>
            </p:nvSpPr>
            <p:spPr>
              <a:xfrm>
                <a:off x="5240273" y="4366110"/>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7" name="Isosceles Triangle 236"/>
              <p:cNvSpPr/>
              <p:nvPr/>
            </p:nvSpPr>
            <p:spPr>
              <a:xfrm>
                <a:off x="5011653" y="4328007"/>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8" name="Isosceles Triangle 237"/>
              <p:cNvSpPr/>
              <p:nvPr/>
            </p:nvSpPr>
            <p:spPr>
              <a:xfrm>
                <a:off x="4783032" y="4286729"/>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39" name="Isosceles Triangle 238"/>
              <p:cNvSpPr/>
              <p:nvPr/>
            </p:nvSpPr>
            <p:spPr>
              <a:xfrm>
                <a:off x="4554412" y="4239100"/>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0" name="Isosceles Triangle 239"/>
              <p:cNvSpPr/>
              <p:nvPr/>
            </p:nvSpPr>
            <p:spPr>
              <a:xfrm>
                <a:off x="4325791" y="4185121"/>
                <a:ext cx="144476"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1" name="Isosceles Triangle 240"/>
              <p:cNvSpPr/>
              <p:nvPr/>
            </p:nvSpPr>
            <p:spPr>
              <a:xfrm>
                <a:off x="4097171" y="3958091"/>
                <a:ext cx="144476"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2" name="Isosceles Triangle 241"/>
              <p:cNvSpPr/>
              <p:nvPr/>
            </p:nvSpPr>
            <p:spPr>
              <a:xfrm>
                <a:off x="3868551" y="3005515"/>
                <a:ext cx="144476"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3" name="Isosceles Triangle 242"/>
              <p:cNvSpPr/>
              <p:nvPr/>
            </p:nvSpPr>
            <p:spPr>
              <a:xfrm>
                <a:off x="3639930" y="2170423"/>
                <a:ext cx="144476"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4" name="Isosceles Triangle 243"/>
              <p:cNvSpPr/>
              <p:nvPr/>
            </p:nvSpPr>
            <p:spPr>
              <a:xfrm>
                <a:off x="3411310" y="2170423"/>
                <a:ext cx="144476"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5" name="Isosceles Triangle 244"/>
              <p:cNvSpPr/>
              <p:nvPr/>
            </p:nvSpPr>
            <p:spPr>
              <a:xfrm>
                <a:off x="3184277" y="2451432"/>
                <a:ext cx="142888"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6" name="Isosceles Triangle 245"/>
              <p:cNvSpPr/>
              <p:nvPr/>
            </p:nvSpPr>
            <p:spPr>
              <a:xfrm>
                <a:off x="2955657" y="2667350"/>
                <a:ext cx="142888"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7" name="Isosceles Triangle 246"/>
              <p:cNvSpPr/>
              <p:nvPr/>
            </p:nvSpPr>
            <p:spPr>
              <a:xfrm>
                <a:off x="2727037" y="2915019"/>
                <a:ext cx="142888"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8" name="Isosceles Triangle 247"/>
              <p:cNvSpPr/>
              <p:nvPr/>
            </p:nvSpPr>
            <p:spPr>
              <a:xfrm>
                <a:off x="2498416" y="3189679"/>
                <a:ext cx="142888"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49" name="Isosceles Triangle 248"/>
              <p:cNvSpPr/>
              <p:nvPr/>
            </p:nvSpPr>
            <p:spPr>
              <a:xfrm>
                <a:off x="2269796" y="3389720"/>
                <a:ext cx="144475" cy="144474"/>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0" name="Isosceles Triangle 249"/>
              <p:cNvSpPr/>
              <p:nvPr/>
            </p:nvSpPr>
            <p:spPr>
              <a:xfrm>
                <a:off x="2041175" y="3772338"/>
                <a:ext cx="144475"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251" name="Isosceles Triangle 250"/>
              <p:cNvSpPr/>
              <p:nvPr/>
            </p:nvSpPr>
            <p:spPr>
              <a:xfrm>
                <a:off x="1812555" y="4013657"/>
                <a:ext cx="144475" cy="14447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GB" sz="2400">
                  <a:solidFill>
                    <a:prstClr val="white"/>
                  </a:solidFill>
                  <a:latin typeface="Calibri"/>
                </a:endParaRPr>
              </a:p>
            </p:txBody>
          </p:sp>
          <p:sp>
            <p:nvSpPr>
              <p:cNvPr id="6" name="Freeform 5"/>
              <p:cNvSpPr/>
              <p:nvPr/>
            </p:nvSpPr>
            <p:spPr>
              <a:xfrm>
                <a:off x="1880823" y="2257742"/>
                <a:ext cx="5267795" cy="2614821"/>
              </a:xfrm>
              <a:custGeom>
                <a:avLst/>
                <a:gdLst>
                  <a:gd name="connsiteX0" fmla="*/ 0 w 5267325"/>
                  <a:gd name="connsiteY0" fmla="*/ 1857375 h 2614613"/>
                  <a:gd name="connsiteX1" fmla="*/ 238125 w 5267325"/>
                  <a:gd name="connsiteY1" fmla="*/ 1604963 h 2614613"/>
                  <a:gd name="connsiteX2" fmla="*/ 457200 w 5267325"/>
                  <a:gd name="connsiteY2" fmla="*/ 1228725 h 2614613"/>
                  <a:gd name="connsiteX3" fmla="*/ 690562 w 5267325"/>
                  <a:gd name="connsiteY3" fmla="*/ 1033463 h 2614613"/>
                  <a:gd name="connsiteX4" fmla="*/ 928687 w 5267325"/>
                  <a:gd name="connsiteY4" fmla="*/ 742950 h 2614613"/>
                  <a:gd name="connsiteX5" fmla="*/ 1147762 w 5267325"/>
                  <a:gd name="connsiteY5" fmla="*/ 495300 h 2614613"/>
                  <a:gd name="connsiteX6" fmla="*/ 1376362 w 5267325"/>
                  <a:gd name="connsiteY6" fmla="*/ 280988 h 2614613"/>
                  <a:gd name="connsiteX7" fmla="*/ 1609725 w 5267325"/>
                  <a:gd name="connsiteY7" fmla="*/ 0 h 2614613"/>
                  <a:gd name="connsiteX8" fmla="*/ 1847850 w 5267325"/>
                  <a:gd name="connsiteY8" fmla="*/ 0 h 2614613"/>
                  <a:gd name="connsiteX9" fmla="*/ 2057400 w 5267325"/>
                  <a:gd name="connsiteY9" fmla="*/ 842963 h 2614613"/>
                  <a:gd name="connsiteX10" fmla="*/ 2290762 w 5267325"/>
                  <a:gd name="connsiteY10" fmla="*/ 1809750 h 2614613"/>
                  <a:gd name="connsiteX11" fmla="*/ 2524125 w 5267325"/>
                  <a:gd name="connsiteY11" fmla="*/ 2019300 h 2614613"/>
                  <a:gd name="connsiteX12" fmla="*/ 2743200 w 5267325"/>
                  <a:gd name="connsiteY12" fmla="*/ 2071688 h 2614613"/>
                  <a:gd name="connsiteX13" fmla="*/ 3209925 w 5267325"/>
                  <a:gd name="connsiteY13" fmla="*/ 2157413 h 2614613"/>
                  <a:gd name="connsiteX14" fmla="*/ 3443287 w 5267325"/>
                  <a:gd name="connsiteY14" fmla="*/ 2200275 h 2614613"/>
                  <a:gd name="connsiteX15" fmla="*/ 3667125 w 5267325"/>
                  <a:gd name="connsiteY15" fmla="*/ 2247900 h 2614613"/>
                  <a:gd name="connsiteX16" fmla="*/ 3900487 w 5267325"/>
                  <a:gd name="connsiteY16" fmla="*/ 2309813 h 2614613"/>
                  <a:gd name="connsiteX17" fmla="*/ 4129087 w 5267325"/>
                  <a:gd name="connsiteY17" fmla="*/ 2352675 h 2614613"/>
                  <a:gd name="connsiteX18" fmla="*/ 4348162 w 5267325"/>
                  <a:gd name="connsiteY18" fmla="*/ 2390775 h 2614613"/>
                  <a:gd name="connsiteX19" fmla="*/ 4586287 w 5267325"/>
                  <a:gd name="connsiteY19" fmla="*/ 2447925 h 2614613"/>
                  <a:gd name="connsiteX20" fmla="*/ 4819650 w 5267325"/>
                  <a:gd name="connsiteY20" fmla="*/ 2524125 h 2614613"/>
                  <a:gd name="connsiteX21" fmla="*/ 5024437 w 5267325"/>
                  <a:gd name="connsiteY21" fmla="*/ 2557463 h 2614613"/>
                  <a:gd name="connsiteX22" fmla="*/ 5267325 w 5267325"/>
                  <a:gd name="connsiteY22" fmla="*/ 2614613 h 261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7325" h="2614613">
                    <a:moveTo>
                      <a:pt x="0" y="1857375"/>
                    </a:moveTo>
                    <a:lnTo>
                      <a:pt x="238125" y="1604963"/>
                    </a:lnTo>
                    <a:lnTo>
                      <a:pt x="457200" y="1228725"/>
                    </a:lnTo>
                    <a:lnTo>
                      <a:pt x="690562" y="1033463"/>
                    </a:lnTo>
                    <a:lnTo>
                      <a:pt x="928687" y="742950"/>
                    </a:lnTo>
                    <a:lnTo>
                      <a:pt x="1147762" y="495300"/>
                    </a:lnTo>
                    <a:lnTo>
                      <a:pt x="1376362" y="280988"/>
                    </a:lnTo>
                    <a:lnTo>
                      <a:pt x="1609725" y="0"/>
                    </a:lnTo>
                    <a:lnTo>
                      <a:pt x="1847850" y="0"/>
                    </a:lnTo>
                    <a:lnTo>
                      <a:pt x="2057400" y="842963"/>
                    </a:lnTo>
                    <a:lnTo>
                      <a:pt x="2290762" y="1809750"/>
                    </a:lnTo>
                    <a:lnTo>
                      <a:pt x="2524125" y="2019300"/>
                    </a:lnTo>
                    <a:lnTo>
                      <a:pt x="2743200" y="2071688"/>
                    </a:lnTo>
                    <a:lnTo>
                      <a:pt x="3209925" y="2157413"/>
                    </a:lnTo>
                    <a:lnTo>
                      <a:pt x="3443287" y="2200275"/>
                    </a:lnTo>
                    <a:lnTo>
                      <a:pt x="3667125" y="2247900"/>
                    </a:lnTo>
                    <a:lnTo>
                      <a:pt x="3900487" y="2309813"/>
                    </a:lnTo>
                    <a:lnTo>
                      <a:pt x="4129087" y="2352675"/>
                    </a:lnTo>
                    <a:lnTo>
                      <a:pt x="4348162" y="2390775"/>
                    </a:lnTo>
                    <a:lnTo>
                      <a:pt x="4586287" y="2447925"/>
                    </a:lnTo>
                    <a:lnTo>
                      <a:pt x="4819650" y="2524125"/>
                    </a:lnTo>
                    <a:lnTo>
                      <a:pt x="5024437" y="2557463"/>
                    </a:lnTo>
                    <a:lnTo>
                      <a:pt x="5267325" y="2614613"/>
                    </a:ln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grpSp>
        <p:sp>
          <p:nvSpPr>
            <p:cNvPr id="332" name="Line 71"/>
            <p:cNvSpPr>
              <a:spLocks noChangeShapeType="1"/>
            </p:cNvSpPr>
            <p:nvPr/>
          </p:nvSpPr>
          <p:spPr bwMode="auto">
            <a:xfrm flipH="1">
              <a:off x="3410090" y="1905289"/>
              <a:ext cx="498520" cy="3032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609585" eaLnBrk="0" hangingPunct="0">
                <a:defRPr/>
              </a:pPr>
              <a:endParaRPr lang="en-GB" sz="2400">
                <a:solidFill>
                  <a:srgbClr val="313231"/>
                </a:solidFill>
                <a:latin typeface="Calibri"/>
                <a:cs typeface="Arial" panose="020B0604020202020204" pitchFamily="34" charset="0"/>
              </a:endParaRPr>
            </a:p>
          </p:txBody>
        </p:sp>
      </p:grpSp>
      <p:sp>
        <p:nvSpPr>
          <p:cNvPr id="333" name="Title 2">
            <a:extLst>
              <a:ext uri="{FF2B5EF4-FFF2-40B4-BE49-F238E27FC236}">
                <a16:creationId xmlns:a16="http://schemas.microsoft.com/office/drawing/2014/main" id="{1D3D1A39-1A10-459A-B7A7-66251C7B367A}"/>
              </a:ext>
            </a:extLst>
          </p:cNvPr>
          <p:cNvSpPr>
            <a:spLocks noGrp="1"/>
          </p:cNvSpPr>
          <p:nvPr>
            <p:ph type="title"/>
          </p:nvPr>
        </p:nvSpPr>
        <p:spPr>
          <a:xfrm>
            <a:off x="609600" y="274639"/>
            <a:ext cx="10972800" cy="1143000"/>
          </a:xfrm>
        </p:spPr>
        <p:txBody>
          <a:bodyPr>
            <a:normAutofit fontScale="90000"/>
          </a:bodyPr>
          <a:lstStyle/>
          <a:p>
            <a:r>
              <a:rPr lang="en-GB" dirty="0"/>
              <a:t>Mortality among persons 25–44 years old, USA: 1987–2010</a:t>
            </a:r>
          </a:p>
        </p:txBody>
      </p:sp>
    </p:spTree>
    <p:extLst>
      <p:ext uri="{BB962C8B-B14F-4D97-AF65-F5344CB8AC3E}">
        <p14:creationId xmlns:p14="http://schemas.microsoft.com/office/powerpoint/2010/main" val="506721577"/>
      </p:ext>
    </p:extLst>
  </p:cSld>
  <p:clrMapOvr>
    <a:masterClrMapping/>
  </p:clrMapOvr>
  <p:transition/>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807</Words>
  <Application>Microsoft Macintosh PowerPoint</Application>
  <PresentationFormat>Widescreen</PresentationFormat>
  <Paragraphs>161</Paragraphs>
  <Slides>32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AvenirLTStd-Book</vt:lpstr>
      <vt:lpstr>Broadway</vt:lpstr>
      <vt:lpstr>BT Curve</vt:lpstr>
      <vt:lpstr>Calibri</vt:lpstr>
      <vt:lpstr>Calibri Light</vt:lpstr>
      <vt:lpstr>Faustina</vt:lpstr>
      <vt:lpstr>Montserrat</vt:lpstr>
      <vt:lpstr>Stencil</vt:lpstr>
      <vt:lpstr>Office Theme 2013 - 2022</vt:lpstr>
      <vt:lpstr>Office Theme</vt:lpstr>
      <vt:lpstr>Challenging the myths:  what does it mean to live well with HIV?</vt:lpstr>
      <vt:lpstr>Who am I?</vt:lpstr>
      <vt:lpstr>Content</vt:lpstr>
      <vt:lpstr>PowerPoint Presentation</vt:lpstr>
      <vt:lpstr>PowerPoint Presentation</vt:lpstr>
      <vt:lpstr>PowerPoint Presentation</vt:lpstr>
      <vt:lpstr>PowerPoint Presentation</vt:lpstr>
      <vt:lpstr>It’s a, it’s a, it’s a…..</vt:lpstr>
      <vt:lpstr>Mortality among persons 25–44 years old, USA: 1987–2010</vt:lpstr>
      <vt:lpstr>It wasn’t easy….</vt:lpstr>
      <vt:lpstr>PowerPoint Presentation</vt:lpstr>
      <vt:lpstr>People in HIV care in England</vt:lpstr>
      <vt:lpstr>England: new diagnoses 2,692 new diagnoses = 90% of UK diagnoses</vt:lpstr>
      <vt:lpstr>England: new diagnoses by group</vt:lpstr>
      <vt:lpstr>Other key figures</vt:lpstr>
      <vt:lpstr>PowerPoint Presentation</vt:lpstr>
      <vt:lpstr>PowerPoint Presentation</vt:lpstr>
      <vt:lpstr>PowerPoint Presentation</vt:lpstr>
      <vt:lpstr>Factors that may drive co-morbidities….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must change</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the myths:  what does it mean to live well with HIV?</dc:title>
  <dc:creator>WATERS, Laura Jane (CENTRAL AND NORTH WEST LONDON NHS FOUNDATION TRUST)</dc:creator>
  <cp:lastModifiedBy>WATERS, Laura Jane (CENTRAL AND NORTH WEST LONDON NHS FOUNDATION TRUST)</cp:lastModifiedBy>
  <cp:revision>2</cp:revision>
  <dcterms:created xsi:type="dcterms:W3CDTF">2023-02-22T16:56:57Z</dcterms:created>
  <dcterms:modified xsi:type="dcterms:W3CDTF">2023-02-22T17:02:56Z</dcterms:modified>
</cp:coreProperties>
</file>